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4" r:id="rId2"/>
  </p:sldMasterIdLst>
  <p:notesMasterIdLst>
    <p:notesMasterId r:id="rId29"/>
  </p:notesMasterIdLst>
  <p:handoutMasterIdLst>
    <p:handoutMasterId r:id="rId30"/>
  </p:handoutMasterIdLst>
  <p:sldIdLst>
    <p:sldId id="256" r:id="rId3"/>
    <p:sldId id="267" r:id="rId4"/>
    <p:sldId id="272" r:id="rId5"/>
    <p:sldId id="257" r:id="rId6"/>
    <p:sldId id="258" r:id="rId7"/>
    <p:sldId id="260" r:id="rId8"/>
    <p:sldId id="273" r:id="rId9"/>
    <p:sldId id="261" r:id="rId10"/>
    <p:sldId id="262" r:id="rId11"/>
    <p:sldId id="263" r:id="rId12"/>
    <p:sldId id="264" r:id="rId13"/>
    <p:sldId id="265" r:id="rId14"/>
    <p:sldId id="280" r:id="rId15"/>
    <p:sldId id="266" r:id="rId16"/>
    <p:sldId id="275" r:id="rId17"/>
    <p:sldId id="268" r:id="rId18"/>
    <p:sldId id="269" r:id="rId19"/>
    <p:sldId id="270" r:id="rId20"/>
    <p:sldId id="271" r:id="rId21"/>
    <p:sldId id="274" r:id="rId22"/>
    <p:sldId id="276" r:id="rId23"/>
    <p:sldId id="281" r:id="rId24"/>
    <p:sldId id="278" r:id="rId25"/>
    <p:sldId id="277" r:id="rId26"/>
    <p:sldId id="279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43" d="100"/>
          <a:sy n="43" d="100"/>
        </p:scale>
        <p:origin x="720" y="5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7/7/2016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7/7/2016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8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392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74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39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65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1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3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7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1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8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863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83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65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Polynomial Chassis </a:t>
            </a:r>
            <a:br>
              <a:rPr lang="en-US" sz="5400" dirty="0" smtClean="0"/>
            </a:br>
            <a:r>
              <a:rPr lang="en-US" sz="5400" dirty="0" smtClean="0"/>
              <a:t>Driver Control</a:t>
            </a:r>
            <a:endParaRPr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Ray Sun			Damien High School Robotics			</a:t>
            </a:r>
            <a:r>
              <a:rPr lang="en-US" dirty="0" smtClean="0"/>
              <a:t>2016</a:t>
            </a:r>
            <a:endParaRPr lang="en-US" dirty="0" smtClean="0"/>
          </a:p>
          <a:p>
            <a:pPr algn="ctr"/>
            <a:r>
              <a:rPr lang="en-US" dirty="0" smtClean="0"/>
              <a:t>VRC 6526D						</a:t>
            </a:r>
            <a:r>
              <a:rPr lang="en-US" dirty="0" smtClean="0"/>
              <a:t>MRS. </a:t>
            </a:r>
            <a:r>
              <a:rPr lang="en-US" smtClean="0"/>
              <a:t>Maricic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784" y="153655"/>
            <a:ext cx="5334000" cy="258828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Solution :</a:t>
            </a:r>
            <a:br>
              <a:rPr lang="en-US" dirty="0"/>
            </a:br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this example </a:t>
            </a:r>
            <a:r>
              <a:rPr lang="en-US" sz="3200" b="1" dirty="0" smtClean="0">
                <a:solidFill>
                  <a:srgbClr val="00B050"/>
                </a:solidFill>
              </a:rPr>
              <a:t>v </a:t>
            </a:r>
            <a:r>
              <a:rPr lang="en-US" sz="3200" b="1" dirty="0">
                <a:solidFill>
                  <a:srgbClr val="00B050"/>
                </a:solidFill>
              </a:rPr>
              <a:t>= </a:t>
            </a:r>
            <a:r>
              <a:rPr lang="en-US" sz="3200" b="1" dirty="0" smtClean="0">
                <a:solidFill>
                  <a:srgbClr val="00B0F0"/>
                </a:solidFill>
              </a:rPr>
              <a:t>k</a:t>
            </a:r>
            <a:r>
              <a:rPr lang="en-US" sz="3200" b="1" dirty="0" smtClean="0">
                <a:solidFill>
                  <a:srgbClr val="00B050"/>
                </a:solidFill>
              </a:rPr>
              <a:t>(j)²</a:t>
            </a:r>
            <a:r>
              <a:rPr lang="en-US" sz="3200" dirty="0" smtClean="0"/>
              <a:t> </a:t>
            </a:r>
            <a:r>
              <a:rPr lang="en-US" sz="2400" dirty="0" smtClean="0"/>
              <a:t>, </a:t>
            </a:r>
            <a:r>
              <a:rPr lang="en-US" sz="3200" b="1" dirty="0" smtClean="0">
                <a:solidFill>
                  <a:srgbClr val="00B0F0"/>
                </a:solidFill>
              </a:rPr>
              <a:t>k</a:t>
            </a:r>
            <a:r>
              <a:rPr lang="en-US" sz="2400" dirty="0" smtClean="0"/>
              <a:t> should equal (1/127). 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However, there is still a major problem. What? (Look at the negative – </a:t>
            </a:r>
            <a:r>
              <a:rPr lang="en-US" sz="3200" b="1" dirty="0" smtClean="0">
                <a:solidFill>
                  <a:srgbClr val="00B050"/>
                </a:solidFill>
              </a:rPr>
              <a:t>j</a:t>
            </a:r>
            <a:r>
              <a:rPr lang="en-US" sz="2400" dirty="0" smtClean="0"/>
              <a:t> regions of the graph).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957" y="2667000"/>
            <a:ext cx="39052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Solution :</a:t>
            </a:r>
            <a:br>
              <a:rPr lang="en-US" dirty="0"/>
            </a:br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A negative joystick input should not result in a positive motor speed!</a:t>
            </a:r>
          </a:p>
          <a:p>
            <a:r>
              <a:rPr lang="en-US" sz="2400" dirty="0" smtClean="0"/>
              <a:t>The graph should be cubic in shape.</a:t>
            </a:r>
          </a:p>
          <a:p>
            <a:r>
              <a:rPr lang="en-US" sz="2400" dirty="0" smtClean="0"/>
              <a:t>There are two possible theoretical solutions: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Use an odd power of </a:t>
            </a:r>
            <a:r>
              <a:rPr lang="en-US" sz="3200" b="1" dirty="0" smtClean="0">
                <a:solidFill>
                  <a:srgbClr val="00B050"/>
                </a:solidFill>
              </a:rPr>
              <a:t>j</a:t>
            </a:r>
            <a:r>
              <a:rPr lang="en-US" sz="2400" b="1" dirty="0" smtClean="0"/>
              <a:t> so that the 							   graph is cubic.</a:t>
            </a:r>
          </a:p>
          <a:p>
            <a:pPr marL="857250" lvl="1" indent="-457200"/>
            <a:r>
              <a:rPr lang="en-US" sz="2200" dirty="0" smtClean="0"/>
              <a:t>However, higher powers 								produce situations in which 									the low-speed limiting effect 									is extremely pronounced.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3886200"/>
            <a:ext cx="44958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Solution :</a:t>
            </a:r>
            <a:br>
              <a:rPr lang="en-US" dirty="0"/>
            </a:br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Alternatively, use two functions (piecewise). One function applies for positive values of </a:t>
            </a:r>
            <a:r>
              <a:rPr lang="en-US" sz="3200" b="1" dirty="0" smtClean="0">
                <a:solidFill>
                  <a:srgbClr val="00B050"/>
                </a:solidFill>
              </a:rPr>
              <a:t>j</a:t>
            </a:r>
            <a:r>
              <a:rPr lang="en-US" sz="2400" b="1" dirty="0" smtClean="0"/>
              <a:t>, and the other applies for negative values.</a:t>
            </a:r>
            <a:endParaRPr lang="en-US" sz="2400" dirty="0" smtClean="0"/>
          </a:p>
          <a:p>
            <a:pPr marL="857250" lvl="1" indent="-457200"/>
            <a:r>
              <a:rPr lang="en-US" sz="2200" dirty="0" smtClean="0"/>
              <a:t>This is the more versatile solution since any power can be used, rather than only odds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</a:p>
          <a:p>
            <a:pPr marL="400050" lvl="1" indent="0">
              <a:buNone/>
            </a:pPr>
            <a:endParaRPr lang="en-US" sz="2200" dirty="0" smtClean="0"/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		</a:t>
            </a:r>
            <a:r>
              <a:rPr lang="en-US" sz="3200" b="1" i="1" dirty="0" smtClean="0"/>
              <a:t>v =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343400"/>
            <a:ext cx="5407243" cy="223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ROBOTC Implementation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ROBOTC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ROBOTC handles exponents as such: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Examples: What does each example mean?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667000"/>
            <a:ext cx="5238750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426" y="4098797"/>
            <a:ext cx="8757095" cy="419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082" y="4797461"/>
            <a:ext cx="7883782" cy="4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ROBOTC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Example 1</a:t>
                </a:r>
                <a:r>
                  <a:rPr lang="en-US" sz="2400" dirty="0" smtClean="0"/>
                  <a:t>: If the desired power is odd, the motor speed assignment does not need to account for negative joystick inputs</a:t>
                </a:r>
              </a:p>
              <a:p>
                <a:pPr lvl="1"/>
                <a:r>
                  <a:rPr lang="en-US" sz="2200" dirty="0" smtClean="0"/>
                  <a:t>A negative input will yield a negative output (unless if the power is even).</a:t>
                </a:r>
              </a:p>
              <a:p>
                <a:pPr lvl="1"/>
                <a:r>
                  <a:rPr lang="en-US" sz="2200" dirty="0" smtClean="0"/>
                  <a:t>This code reflects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𝟏𝟔𝟏𝟐𝟗</m:t>
                        </m:r>
                      </m:den>
                    </m:f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2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1163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029200"/>
            <a:ext cx="112445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ROBOTC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2</a:t>
            </a:r>
            <a:r>
              <a:rPr lang="en-US" sz="2400" dirty="0" smtClean="0"/>
              <a:t>: Coding this relationship using if-statements to express the piecewise function necessary for even powers of </a:t>
            </a:r>
            <a:r>
              <a:rPr lang="en-US" sz="3200" b="1" dirty="0" smtClean="0">
                <a:solidFill>
                  <a:srgbClr val="00B050"/>
                </a:solidFill>
              </a:rPr>
              <a:t>j</a:t>
            </a:r>
            <a:r>
              <a:rPr lang="en-US" sz="2400" dirty="0" smtClean="0"/>
              <a:t>. The code reflects tank control programming.</a:t>
            </a:r>
            <a:endParaRPr lang="en-US" sz="2200" dirty="0" smtClean="0"/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2200" dirty="0" smtClean="0"/>
              <a:t>							</a:t>
            </a:r>
            <a:r>
              <a:rPr lang="en-US" sz="2200" b="1" i="1" dirty="0" smtClean="0"/>
              <a:t>v = </a:t>
            </a:r>
            <a:endParaRPr lang="en-US" sz="2400" b="1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3" y="4414822"/>
            <a:ext cx="10929635" cy="2297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23377"/>
            <a:ext cx="2932410" cy="12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ROBOTC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This example may be refined with a </a:t>
            </a:r>
            <a:r>
              <a:rPr lang="en-US" sz="2400" b="1" dirty="0" smtClean="0"/>
              <a:t>return value function.</a:t>
            </a:r>
            <a:endParaRPr lang="en-US" sz="2400" dirty="0"/>
          </a:p>
          <a:p>
            <a:pPr lvl="1"/>
            <a:r>
              <a:rPr lang="en-US" sz="2200" dirty="0" smtClean="0"/>
              <a:t>These functions, when called, calculate a number and “return” that value to the Cortex, substituting it in place of the function declaration.</a:t>
            </a:r>
          </a:p>
          <a:p>
            <a:pPr lvl="1"/>
            <a:r>
              <a:rPr lang="en-US" sz="2200" dirty="0" smtClean="0"/>
              <a:t>For an integer return, the return function is declared and structured as such:</a:t>
            </a:r>
            <a:endParaRPr lang="en-US" sz="2200" dirty="0"/>
          </a:p>
          <a:p>
            <a:pPr marL="457200" lvl="1" indent="0">
              <a:buNone/>
            </a:pPr>
            <a:r>
              <a:rPr lang="en-US" sz="2200" dirty="0" smtClean="0"/>
              <a:t>			</a:t>
            </a:r>
            <a:r>
              <a:rPr lang="en-US" sz="2200" b="1" dirty="0" err="1" smtClean="0">
                <a:solidFill>
                  <a:srgbClr val="0070C0"/>
                </a:solidFill>
              </a:rPr>
              <a:t>int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/>
              <a:t>functionName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(</a:t>
            </a:r>
            <a:r>
              <a:rPr lang="en-US" sz="2200" b="1" dirty="0" err="1" smtClean="0">
                <a:solidFill>
                  <a:srgbClr val="0070C0"/>
                </a:solidFill>
              </a:rPr>
              <a:t>int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/>
              <a:t>inputVariable</a:t>
            </a:r>
            <a:r>
              <a:rPr lang="en-US" sz="2200" b="1" dirty="0" smtClean="0">
                <a:solidFill>
                  <a:srgbClr val="FF0000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sz="2200" b="1" dirty="0"/>
              <a:t>	</a:t>
            </a:r>
            <a:r>
              <a:rPr lang="en-US" sz="2200" b="1" dirty="0" smtClean="0"/>
              <a:t>		</a:t>
            </a:r>
            <a:r>
              <a:rPr lang="en-US" sz="2200" b="1" dirty="0" smtClean="0">
                <a:solidFill>
                  <a:srgbClr val="FF0000"/>
                </a:solidFill>
              </a:rPr>
              <a:t>{</a:t>
            </a:r>
          </a:p>
          <a:p>
            <a:pPr marL="457200" lvl="1" indent="0">
              <a:buNone/>
            </a:pPr>
            <a:r>
              <a:rPr lang="en-US" sz="2200" b="1" dirty="0"/>
              <a:t>	</a:t>
            </a:r>
            <a:r>
              <a:rPr lang="en-US" sz="2200" b="1" dirty="0" smtClean="0"/>
              <a:t>		</a:t>
            </a:r>
            <a:r>
              <a:rPr lang="en-US" sz="2200" b="1" dirty="0" err="1" smtClean="0">
                <a:solidFill>
                  <a:srgbClr val="0070C0"/>
                </a:solidFill>
              </a:rPr>
              <a:t>int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/>
              <a:t>returnVariable</a:t>
            </a:r>
            <a:r>
              <a:rPr lang="en-US" sz="2200" b="1" dirty="0" smtClean="0">
                <a:solidFill>
                  <a:srgbClr val="FF0000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en-US" sz="2200" b="1" dirty="0"/>
              <a:t>	</a:t>
            </a:r>
            <a:r>
              <a:rPr lang="en-US" sz="2200" b="1" dirty="0" smtClean="0"/>
              <a:t>		</a:t>
            </a:r>
            <a:r>
              <a:rPr lang="en-US" sz="2200" b="1" dirty="0" smtClean="0">
                <a:solidFill>
                  <a:srgbClr val="00B050"/>
                </a:solidFill>
              </a:rPr>
              <a:t>… (Do stuff to find “</a:t>
            </a:r>
            <a:r>
              <a:rPr lang="en-US" sz="2200" b="1" dirty="0" err="1" smtClean="0">
                <a:solidFill>
                  <a:srgbClr val="00B050"/>
                </a:solidFill>
              </a:rPr>
              <a:t>returnVariable</a:t>
            </a:r>
            <a:r>
              <a:rPr lang="en-US" sz="2200" b="1" dirty="0" smtClean="0">
                <a:solidFill>
                  <a:srgbClr val="00B050"/>
                </a:solidFill>
              </a:rPr>
              <a:t>” from “</a:t>
            </a:r>
            <a:r>
              <a:rPr lang="en-US" sz="2200" b="1" dirty="0" err="1" smtClean="0">
                <a:solidFill>
                  <a:srgbClr val="00B050"/>
                </a:solidFill>
              </a:rPr>
              <a:t>inputVariable</a:t>
            </a:r>
            <a:r>
              <a:rPr lang="en-US" sz="2200" b="1" dirty="0" smtClean="0">
                <a:solidFill>
                  <a:srgbClr val="00B050"/>
                </a:solidFill>
              </a:rPr>
              <a:t>”)</a:t>
            </a:r>
          </a:p>
          <a:p>
            <a:pPr marL="457200" lvl="1" indent="0">
              <a:buNone/>
            </a:pPr>
            <a:r>
              <a:rPr lang="en-US" sz="2200" b="1" dirty="0"/>
              <a:t>	</a:t>
            </a:r>
            <a:r>
              <a:rPr lang="en-US" sz="2200" b="1" dirty="0" smtClean="0"/>
              <a:t>		</a:t>
            </a:r>
            <a:r>
              <a:rPr lang="en-US" sz="2200" b="1" dirty="0" smtClean="0">
                <a:solidFill>
                  <a:srgbClr val="0070C0"/>
                </a:solidFill>
              </a:rPr>
              <a:t>return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returnVariable</a:t>
            </a:r>
            <a:r>
              <a:rPr lang="en-US" sz="2200" b="1" dirty="0" smtClean="0">
                <a:solidFill>
                  <a:srgbClr val="FF0000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en-US" sz="2200" b="1" dirty="0" smtClean="0"/>
              <a:t>			</a:t>
            </a:r>
            <a:r>
              <a:rPr lang="en-US" sz="2200" b="1" dirty="0" smtClean="0">
                <a:solidFill>
                  <a:srgbClr val="FF0000"/>
                </a:solidFill>
              </a:rPr>
              <a:t>}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ROBOTC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3: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2590800"/>
            <a:ext cx="9806379" cy="407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ROBOTC Implementation</a:t>
            </a:r>
            <a:br>
              <a:rPr lang="en-US" dirty="0" smtClean="0"/>
            </a:br>
            <a:r>
              <a:rPr lang="en-US" dirty="0" smtClean="0"/>
              <a:t>Theory Revisited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Upon close inspection, it seems that the value of 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k</a:t>
                </a:r>
                <a:r>
                  <a:rPr lang="en-US" sz="2400" dirty="0" smtClean="0"/>
                  <a:t> is equal to one over 127 raised to one less than the power of </a:t>
                </a:r>
                <a:r>
                  <a:rPr lang="en-US" sz="3200" b="1" dirty="0" smtClean="0">
                    <a:solidFill>
                      <a:srgbClr val="00B050"/>
                    </a:solidFill>
                  </a:rPr>
                  <a:t>j</a:t>
                </a:r>
                <a:r>
                  <a:rPr lang="en-US" sz="24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𝟏𝟐𝟕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/>
                  <a:t> 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𝟏𝟐𝟕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𝟏𝟐𝟕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𝟏𝟐𝟕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𝟏𝟔𝟏𝟐𝟗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/>
                  <a:t> 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𝟏𝟐𝟕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127</m:t>
                        </m:r>
                      </m:e>
                    </m:d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=127;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400" dirty="0" smtClean="0"/>
                  <a:t>Therefore, this is true: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𝟏𝟐𝟕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𝟏𝟐𝟕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pPr lvl="1"/>
                <a:endParaRPr lang="en-US" sz="2200" b="0" dirty="0" smtClean="0"/>
              </a:p>
              <a:p>
                <a:pPr lvl="1"/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3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9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62000"/>
            <a:ext cx="8946541" cy="5486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presentation assumes basic knowledge of ROBOTC and driver-control programming.</a:t>
            </a:r>
          </a:p>
          <a:p>
            <a:r>
              <a:rPr lang="en-US" sz="2400" dirty="0" smtClean="0"/>
              <a:t>As an example for explication, a simple two-motor chassis will be used.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71822"/>
            <a:ext cx="5712447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ROBOTC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Thus, in ROBOTC a constant integer may be utilized to store the power (</a:t>
            </a:r>
            <a:r>
              <a:rPr lang="en-US" sz="2400" b="1" dirty="0" smtClean="0"/>
              <a:t>n</a:t>
            </a:r>
            <a:r>
              <a:rPr lang="en-US" sz="2400" dirty="0" smtClean="0"/>
              <a:t> in the previous equation) for ease of modification.</a:t>
            </a:r>
          </a:p>
          <a:p>
            <a:r>
              <a:rPr lang="en-US" sz="2400" dirty="0" smtClean="0"/>
              <a:t>The combination of this variable technique and the return value function (Example 2) provides the greatest versatility for polynomial motor speed control.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26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ROBOTC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4 :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90800"/>
            <a:ext cx="9692829" cy="40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 code snippets within this presentation were taken from “Polynomial Chassis Driver Control Examples” available on Damien Robotics websites or directly from Ray Sun.</a:t>
            </a:r>
          </a:p>
          <a:p>
            <a:r>
              <a:rPr lang="en-US" sz="2400" dirty="0" smtClean="0"/>
              <a:t>Pinout:</a:t>
            </a:r>
          </a:p>
          <a:p>
            <a:pPr lvl="1"/>
            <a:r>
              <a:rPr lang="en-US" sz="2200" dirty="0"/>
              <a:t>“</a:t>
            </a:r>
            <a:r>
              <a:rPr lang="en-US" sz="2200" dirty="0" err="1"/>
              <a:t>leftMotor</a:t>
            </a:r>
            <a:r>
              <a:rPr lang="en-US" sz="2200" dirty="0"/>
              <a:t>” in motor port 2</a:t>
            </a:r>
          </a:p>
          <a:p>
            <a:pPr lvl="1"/>
            <a:r>
              <a:rPr lang="en-US" sz="2200" dirty="0"/>
              <a:t>“</a:t>
            </a:r>
            <a:r>
              <a:rPr lang="en-US" sz="2200" dirty="0" err="1"/>
              <a:t>rightMotor</a:t>
            </a:r>
            <a:r>
              <a:rPr lang="en-US" sz="2200" dirty="0"/>
              <a:t>” in motor port </a:t>
            </a:r>
            <a:r>
              <a:rPr lang="en-US" sz="2200" dirty="0" smtClean="0"/>
              <a:t>3</a:t>
            </a:r>
          </a:p>
          <a:p>
            <a:r>
              <a:rPr lang="en-US" sz="2400" dirty="0" smtClean="0"/>
              <a:t>Remember that </a:t>
            </a:r>
            <a:r>
              <a:rPr lang="en-US" sz="2400" b="1" dirty="0" err="1" smtClean="0"/>
              <a:t>vexRT</a:t>
            </a:r>
            <a:r>
              <a:rPr lang="en-US" sz="2400" b="1" dirty="0" smtClean="0"/>
              <a:t>(Ch3</a:t>
            </a:r>
            <a:r>
              <a:rPr lang="en-US" sz="2400" dirty="0" smtClean="0"/>
              <a:t>) is the value of the y-axis of the left joystick and </a:t>
            </a:r>
            <a:r>
              <a:rPr lang="en-US" sz="2400" b="1" dirty="0" err="1" smtClean="0"/>
              <a:t>vexRT</a:t>
            </a:r>
            <a:r>
              <a:rPr lang="en-US" sz="2400" b="1" dirty="0" smtClean="0"/>
              <a:t>(Ch2</a:t>
            </a:r>
            <a:r>
              <a:rPr lang="en-US" sz="2400" dirty="0" smtClean="0"/>
              <a:t>) is that of the right joystick.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694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Of course, a polynomial relationship between motor speed and joystick input is not the only option.</a:t>
            </a:r>
          </a:p>
          <a:p>
            <a:pPr lvl="1"/>
            <a:r>
              <a:rPr lang="en-US" sz="2200" dirty="0"/>
              <a:t>Piecewise lines, exponentials, etc. etc. etc.</a:t>
            </a:r>
          </a:p>
          <a:p>
            <a:pPr lvl="1"/>
            <a:r>
              <a:rPr lang="en-US" sz="2200" dirty="0"/>
              <a:t>However, the polynomial perhaps necessitates the least amount of Cortex memory</a:t>
            </a:r>
            <a:r>
              <a:rPr lang="en-US" sz="22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Why does this matter? Isn’t the simple </a:t>
            </a:r>
            <a:r>
              <a:rPr lang="en-US" sz="2400" b="1" dirty="0" smtClean="0">
                <a:solidFill>
                  <a:srgbClr val="0070C0"/>
                </a:solidFill>
              </a:rPr>
              <a:t>motor</a:t>
            </a:r>
            <a:r>
              <a:rPr lang="en-US" sz="2400" b="1" dirty="0" smtClean="0">
                <a:solidFill>
                  <a:srgbClr val="FF0000"/>
                </a:solidFill>
              </a:rPr>
              <a:t>[] = </a:t>
            </a:r>
            <a:r>
              <a:rPr lang="en-US" sz="2400" b="1" dirty="0" err="1" smtClean="0">
                <a:solidFill>
                  <a:srgbClr val="0070C0"/>
                </a:solidFill>
              </a:rPr>
              <a:t>vexRT</a:t>
            </a:r>
            <a:r>
              <a:rPr lang="en-US" sz="2400" b="1" dirty="0" smtClean="0">
                <a:solidFill>
                  <a:srgbClr val="FF0000"/>
                </a:solidFill>
              </a:rPr>
              <a:t>()</a:t>
            </a:r>
            <a:r>
              <a:rPr lang="en-US" sz="2400" b="1" dirty="0" smtClean="0"/>
              <a:t> </a:t>
            </a:r>
            <a:r>
              <a:rPr lang="en-US" sz="2400" dirty="0" smtClean="0"/>
              <a:t>relationship fine anyway?</a:t>
            </a:r>
          </a:p>
          <a:p>
            <a:pPr lvl="1"/>
            <a:r>
              <a:rPr lang="en-US" sz="2200" b="1" dirty="0">
                <a:solidFill>
                  <a:srgbClr val="0070C0"/>
                </a:solidFill>
              </a:rPr>
              <a:t>motor</a:t>
            </a:r>
            <a:r>
              <a:rPr lang="en-US" sz="2200" b="1" dirty="0">
                <a:solidFill>
                  <a:srgbClr val="FF0000"/>
                </a:solidFill>
              </a:rPr>
              <a:t>[] = </a:t>
            </a:r>
            <a:r>
              <a:rPr lang="en-US" sz="2200" b="1" dirty="0" err="1">
                <a:solidFill>
                  <a:srgbClr val="0070C0"/>
                </a:solidFill>
              </a:rPr>
              <a:t>vexRT</a:t>
            </a:r>
            <a:r>
              <a:rPr lang="en-US" sz="2200" b="1" dirty="0">
                <a:solidFill>
                  <a:srgbClr val="FF0000"/>
                </a:solidFill>
              </a:rPr>
              <a:t>()</a:t>
            </a:r>
            <a:r>
              <a:rPr lang="en-US" sz="2200" b="1" dirty="0"/>
              <a:t> </a:t>
            </a:r>
            <a:r>
              <a:rPr lang="en-US" sz="2200" dirty="0" smtClean="0"/>
              <a:t>works. However, the non-linear relationship facilitates more precise robot control. In VRC, with rather small scoring object goals, this may be crucial for programming precision.</a:t>
            </a:r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0162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polynomial technique is applicable to other types of chassis and even any mechanism controlled by a joystick</a:t>
            </a:r>
          </a:p>
          <a:p>
            <a:r>
              <a:rPr lang="en-US" sz="2400" dirty="0" smtClean="0"/>
              <a:t>Example: Sample holonomic drive code utilizing the same return value function. “</a:t>
            </a:r>
            <a:r>
              <a:rPr lang="en-US" sz="2400" dirty="0" err="1" smtClean="0"/>
              <a:t>joy_Y</a:t>
            </a:r>
            <a:r>
              <a:rPr lang="en-US" sz="2400" dirty="0" smtClean="0"/>
              <a:t>”, “</a:t>
            </a:r>
            <a:r>
              <a:rPr lang="en-US" sz="2400" dirty="0" err="1" smtClean="0"/>
              <a:t>joy_X</a:t>
            </a:r>
            <a:r>
              <a:rPr lang="en-US" sz="2400" dirty="0" smtClean="0"/>
              <a:t>”, and “</a:t>
            </a:r>
            <a:r>
              <a:rPr lang="en-US" sz="2400" dirty="0" err="1" smtClean="0"/>
              <a:t>joy_R</a:t>
            </a:r>
            <a:r>
              <a:rPr lang="en-US" sz="2400" dirty="0" smtClean="0"/>
              <a:t>” are variables declared elsewhere that store joystick values.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105400"/>
            <a:ext cx="11290551" cy="123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>
                <a:solidFill>
                  <a:srgbClr val="0070C0"/>
                </a:solidFill>
              </a:rPr>
              <a:t>MOTOR</a:t>
            </a:r>
            <a:r>
              <a:rPr lang="en-US" dirty="0" smtClean="0">
                <a:solidFill>
                  <a:srgbClr val="FF0000"/>
                </a:solidFill>
              </a:rPr>
              <a:t>[] = </a:t>
            </a:r>
            <a:r>
              <a:rPr lang="en-US" dirty="0" smtClean="0">
                <a:solidFill>
                  <a:srgbClr val="0070C0"/>
                </a:solidFill>
              </a:rPr>
              <a:t>VEXRT</a:t>
            </a:r>
            <a:r>
              <a:rPr lang="en-US" dirty="0" smtClean="0">
                <a:solidFill>
                  <a:srgbClr val="FF0000"/>
                </a:solidFill>
              </a:rPr>
              <a:t>()</a:t>
            </a:r>
            <a:r>
              <a:rPr lang="en-US" dirty="0" smtClean="0"/>
              <a:t> is Inefficient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Precise 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Normal chassis control code directly assigns the motors the value of the joystick.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If both joysticks are pushed to maximum forward position (127), the Cortex makes the following substitution and the motors run at full speed in the positive direction.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391" y="2918554"/>
            <a:ext cx="8243462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439" y="5410200"/>
            <a:ext cx="8139904" cy="126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Precise 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Suppose motor speed is represented by </a:t>
            </a:r>
            <a:r>
              <a:rPr lang="en-US" sz="3200" b="1" dirty="0" smtClean="0">
                <a:solidFill>
                  <a:srgbClr val="00B050"/>
                </a:solidFill>
              </a:rPr>
              <a:t>v</a:t>
            </a:r>
            <a:r>
              <a:rPr lang="en-US" sz="3200" b="1" dirty="0" smtClean="0"/>
              <a:t> </a:t>
            </a:r>
            <a:r>
              <a:rPr lang="en-US" sz="2400" dirty="0" smtClean="0"/>
              <a:t>and joystick input by</a:t>
            </a:r>
            <a:r>
              <a:rPr lang="en-US" sz="3200" b="1" dirty="0" smtClean="0">
                <a:solidFill>
                  <a:srgbClr val="00B050"/>
                </a:solidFill>
              </a:rPr>
              <a:t> j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2400" dirty="0" smtClean="0"/>
              <a:t>The expression 												    </a:t>
            </a:r>
            <a:r>
              <a:rPr lang="en-US" sz="3200" b="1" dirty="0" smtClean="0">
                <a:solidFill>
                  <a:srgbClr val="00B0F0"/>
                </a:solidFill>
              </a:rPr>
              <a:t>motor</a:t>
            </a:r>
            <a:r>
              <a:rPr lang="en-US" sz="3200" b="1" dirty="0" smtClean="0">
                <a:solidFill>
                  <a:srgbClr val="FF0000"/>
                </a:solidFill>
              </a:rPr>
              <a:t>[] = </a:t>
            </a:r>
            <a:r>
              <a:rPr lang="en-US" sz="3200" b="1" dirty="0" err="1" smtClean="0">
                <a:solidFill>
                  <a:srgbClr val="00B0F0"/>
                </a:solidFill>
              </a:rPr>
              <a:t>vexRT</a:t>
            </a:r>
            <a:r>
              <a:rPr lang="en-US" sz="3200" b="1" dirty="0" smtClean="0">
                <a:solidFill>
                  <a:srgbClr val="FF0000"/>
                </a:solidFill>
              </a:rPr>
              <a:t>[]	</a:t>
            </a:r>
            <a:r>
              <a:rPr lang="en-US" sz="2400" dirty="0" smtClean="0">
                <a:solidFill>
                  <a:srgbClr val="FF0000"/>
                </a:solidFill>
              </a:rPr>
              <a:t>				                     			 </a:t>
            </a:r>
            <a:r>
              <a:rPr lang="en-US" sz="2400" dirty="0" smtClean="0"/>
              <a:t>is essentially </a:t>
            </a:r>
            <a:r>
              <a:rPr lang="en-US" sz="3200" b="1" dirty="0" smtClean="0">
                <a:solidFill>
                  <a:srgbClr val="00B050"/>
                </a:solidFill>
              </a:rPr>
              <a:t>v = j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3200" b="1" dirty="0" smtClean="0">
                <a:solidFill>
                  <a:srgbClr val="00B050"/>
                </a:solidFill>
              </a:rPr>
              <a:t>j</a:t>
            </a:r>
            <a:r>
              <a:rPr lang="en-US" sz="2400" dirty="0" smtClean="0"/>
              <a:t> must be limited to</a:t>
            </a:r>
            <a:r>
              <a:rPr lang="en-US" sz="2400" b="1" dirty="0" smtClean="0"/>
              <a:t> [-127, 127]. 								</a:t>
            </a:r>
            <a:r>
              <a:rPr lang="en-US" sz="2400" dirty="0" smtClean="0"/>
              <a:t>Thus, so is </a:t>
            </a:r>
            <a:r>
              <a:rPr lang="en-US" sz="3200" b="1" dirty="0" smtClean="0">
                <a:solidFill>
                  <a:srgbClr val="00B050"/>
                </a:solidFill>
              </a:rPr>
              <a:t>v</a:t>
            </a:r>
            <a:r>
              <a:rPr lang="en-US" sz="24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667000"/>
            <a:ext cx="530321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0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Precise Driving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However, driving a robot precisely using low joystick values proves </a:t>
            </a:r>
            <a:r>
              <a:rPr lang="en-US" sz="2400" dirty="0" smtClean="0"/>
              <a:t>problematic</a:t>
            </a:r>
            <a:r>
              <a:rPr lang="en-US" sz="2400" dirty="0"/>
              <a:t>. </a:t>
            </a:r>
            <a:r>
              <a:rPr lang="en-US" sz="2400" b="1" dirty="0"/>
              <a:t>At small joystick values, the motor speed is too large</a:t>
            </a:r>
            <a:r>
              <a:rPr lang="en-US" sz="2400" b="1" dirty="0" smtClean="0"/>
              <a:t>.</a:t>
            </a:r>
          </a:p>
          <a:p>
            <a:r>
              <a:rPr lang="en-US" sz="2400" dirty="0" smtClean="0"/>
              <a:t>In other words, for low values of </a:t>
            </a:r>
            <a:r>
              <a:rPr lang="en-US" sz="3200" dirty="0" smtClean="0">
                <a:solidFill>
                  <a:srgbClr val="00B050"/>
                </a:solidFill>
              </a:rPr>
              <a:t>j</a:t>
            </a:r>
            <a:r>
              <a:rPr lang="en-US" sz="2400" dirty="0" smtClean="0"/>
              <a:t>, the corresponding </a:t>
            </a:r>
            <a:r>
              <a:rPr lang="en-US" sz="3200" dirty="0" smtClean="0">
                <a:solidFill>
                  <a:srgbClr val="00B050"/>
                </a:solidFill>
              </a:rPr>
              <a:t>v</a:t>
            </a:r>
            <a:r>
              <a:rPr lang="en-US" sz="2400" dirty="0" smtClean="0"/>
              <a:t> values (which are equal to </a:t>
            </a:r>
            <a:r>
              <a:rPr lang="en-US" sz="3200" dirty="0" smtClean="0">
                <a:solidFill>
                  <a:srgbClr val="00B050"/>
                </a:solidFill>
              </a:rPr>
              <a:t>j</a:t>
            </a:r>
            <a:r>
              <a:rPr lang="en-US" sz="2400" dirty="0" smtClean="0"/>
              <a:t>) are too large.</a:t>
            </a:r>
          </a:p>
          <a:p>
            <a:r>
              <a:rPr lang="en-US" sz="2400" dirty="0" smtClean="0"/>
              <a:t>How can we make the motor speed for small joystick assignments smaller?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970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Solution :</a:t>
            </a:r>
            <a:br>
              <a:rPr lang="en-US" dirty="0" smtClean="0"/>
            </a:br>
            <a:r>
              <a:rPr lang="en-US" b="1" dirty="0" smtClean="0">
                <a:solidFill>
                  <a:srgbClr val="00B050"/>
                </a:solidFill>
              </a:rPr>
              <a:t>v = </a:t>
            </a:r>
            <a:r>
              <a:rPr lang="en-US" b="1" dirty="0" err="1" smtClean="0">
                <a:solidFill>
                  <a:srgbClr val="00B0F0"/>
                </a:solidFill>
              </a:rPr>
              <a:t>k</a:t>
            </a:r>
            <a:r>
              <a:rPr lang="en-US" b="1" dirty="0" err="1" smtClean="0">
                <a:solidFill>
                  <a:srgbClr val="00B050"/>
                </a:solidFill>
              </a:rPr>
              <a:t>j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 first glance, adding a constant multiplier to the </a:t>
            </a:r>
            <a:r>
              <a:rPr lang="en-US" sz="3200" b="1" dirty="0" smtClean="0">
                <a:solidFill>
                  <a:srgbClr val="00B050"/>
                </a:solidFill>
              </a:rPr>
              <a:t>v = j </a:t>
            </a:r>
            <a:r>
              <a:rPr lang="en-US" sz="2400" dirty="0" smtClean="0"/>
              <a:t>relationship may seem a good ide ( </a:t>
            </a:r>
            <a:r>
              <a:rPr lang="en-US" sz="3200" b="1" dirty="0" smtClean="0">
                <a:solidFill>
                  <a:srgbClr val="00B050"/>
                </a:solidFill>
              </a:rPr>
              <a:t>v = </a:t>
            </a:r>
            <a:r>
              <a:rPr lang="en-US" sz="3200" b="1" dirty="0" err="1" smtClean="0">
                <a:solidFill>
                  <a:srgbClr val="00B0F0"/>
                </a:solidFill>
              </a:rPr>
              <a:t>k</a:t>
            </a:r>
            <a:r>
              <a:rPr lang="en-US" sz="3200" b="1" dirty="0" err="1" smtClean="0">
                <a:solidFill>
                  <a:srgbClr val="00B050"/>
                </a:solidFill>
              </a:rPr>
              <a:t>j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However, this will lower the top speed of the motor, since a joystick value of 127 does not translate to a motor speed of 127.</a:t>
            </a:r>
          </a:p>
          <a:p>
            <a:r>
              <a:rPr lang="en-US" sz="2400" dirty="0" smtClean="0"/>
              <a:t>The graph shows </a:t>
            </a:r>
            <a:r>
              <a:rPr lang="en-US" sz="3200" b="1" dirty="0" smtClean="0">
                <a:solidFill>
                  <a:srgbClr val="00B050"/>
                </a:solidFill>
              </a:rPr>
              <a:t>v = 0.5 j</a:t>
            </a:r>
            <a:r>
              <a:rPr lang="en-US" sz="2400" dirty="0" smtClean="0"/>
              <a:t>. Clearly the				  maximum motor speed is inadequate.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962400"/>
            <a:ext cx="4421278" cy="272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Solution :</a:t>
            </a:r>
            <a:br>
              <a:rPr lang="en-US" dirty="0" smtClean="0"/>
            </a:br>
            <a:r>
              <a:rPr lang="en-US" dirty="0" smtClean="0"/>
              <a:t>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What if the relationship between </a:t>
            </a:r>
            <a:r>
              <a:rPr lang="en-US" sz="3200" b="1" dirty="0" smtClean="0">
                <a:solidFill>
                  <a:srgbClr val="00B050"/>
                </a:solidFill>
              </a:rPr>
              <a:t>v</a:t>
            </a:r>
            <a:r>
              <a:rPr lang="en-US" sz="2400" dirty="0" smtClean="0"/>
              <a:t> and</a:t>
            </a:r>
            <a:r>
              <a:rPr lang="en-US" sz="3200" b="1" dirty="0" smtClean="0">
                <a:solidFill>
                  <a:srgbClr val="00B050"/>
                </a:solidFill>
              </a:rPr>
              <a:t> j </a:t>
            </a:r>
            <a:r>
              <a:rPr lang="en-US" sz="2400" dirty="0" smtClean="0"/>
              <a:t>were non-linear? Quadratic?</a:t>
            </a:r>
          </a:p>
          <a:p>
            <a:r>
              <a:rPr lang="en-US" sz="2400" dirty="0" smtClean="0"/>
              <a:t>Suppose </a:t>
            </a:r>
            <a:r>
              <a:rPr lang="en-US" sz="3200" b="1" dirty="0" smtClean="0">
                <a:solidFill>
                  <a:srgbClr val="00B050"/>
                </a:solidFill>
              </a:rPr>
              <a:t>v = j ²</a:t>
            </a:r>
            <a:r>
              <a:rPr lang="en-US" sz="2400" dirty="0" smtClean="0"/>
              <a:t>. As </a:t>
            </a:r>
            <a:r>
              <a:rPr lang="en-US" sz="3200" b="1" dirty="0" smtClean="0">
                <a:solidFill>
                  <a:srgbClr val="00B050"/>
                </a:solidFill>
              </a:rPr>
              <a:t>j</a:t>
            </a:r>
            <a:r>
              <a:rPr lang="en-US" sz="2400" dirty="0" smtClean="0"/>
              <a:t> , the joystick assignment, increases from zero to 127, </a:t>
            </a:r>
            <a:r>
              <a:rPr lang="en-US" sz="3200" b="1" dirty="0" smtClean="0">
                <a:solidFill>
                  <a:srgbClr val="00B050"/>
                </a:solidFill>
              </a:rPr>
              <a:t>v</a:t>
            </a:r>
            <a:r>
              <a:rPr lang="en-US" sz="2400" dirty="0" smtClean="0"/>
              <a:t> , the motor speed, increases slowly at first but then rapidly grows – producing the desired effect.</a:t>
            </a:r>
          </a:p>
          <a:p>
            <a:r>
              <a:rPr lang="en-US" sz="2400" dirty="0" smtClean="0"/>
              <a:t>Problem: </a:t>
            </a:r>
            <a:r>
              <a:rPr lang="en-US" sz="3200" b="1" dirty="0" smtClean="0">
                <a:solidFill>
                  <a:srgbClr val="00B050"/>
                </a:solidFill>
              </a:rPr>
              <a:t>v(127)</a:t>
            </a:r>
            <a:r>
              <a:rPr lang="en-US" sz="2400" dirty="0" smtClean="0"/>
              <a:t> does not equal 127 (rather, 127 ² or 16,129). </a:t>
            </a:r>
            <a:r>
              <a:rPr lang="en-US" sz="3200" b="1" dirty="0" smtClean="0">
                <a:solidFill>
                  <a:srgbClr val="00B050"/>
                </a:solidFill>
              </a:rPr>
              <a:t>v(127) </a:t>
            </a:r>
            <a:r>
              <a:rPr lang="en-US" sz="2400" dirty="0" smtClean="0"/>
              <a:t>has to equal 127 to retain maximum speed.</a:t>
            </a:r>
          </a:p>
          <a:p>
            <a:r>
              <a:rPr lang="en-US" sz="2400" dirty="0" smtClean="0"/>
              <a:t>Solution: introduce a scaling constant </a:t>
            </a:r>
            <a:r>
              <a:rPr lang="en-US" sz="3200" b="1" dirty="0" smtClean="0">
                <a:solidFill>
                  <a:srgbClr val="0070C0"/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smtClean="0"/>
              <a:t>so that </a:t>
            </a:r>
            <a:r>
              <a:rPr lang="en-US" sz="3200" b="1" dirty="0" smtClean="0">
                <a:solidFill>
                  <a:srgbClr val="00B050"/>
                </a:solidFill>
              </a:rPr>
              <a:t>v(127) = </a:t>
            </a:r>
            <a:r>
              <a:rPr lang="en-US" sz="3200" b="1" dirty="0" smtClean="0">
                <a:solidFill>
                  <a:srgbClr val="0070C0"/>
                </a:solidFill>
              </a:rPr>
              <a:t>k</a:t>
            </a:r>
            <a:r>
              <a:rPr lang="en-US" sz="3200" b="1" dirty="0" smtClean="0">
                <a:solidFill>
                  <a:srgbClr val="00B050"/>
                </a:solidFill>
              </a:rPr>
              <a:t>(127)² </a:t>
            </a:r>
            <a:r>
              <a:rPr lang="en-US" sz="3200" b="1" dirty="0" smtClean="0"/>
              <a:t>= 127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89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930</Words>
  <Application>Microsoft Office PowerPoint</Application>
  <PresentationFormat>Widescreen</PresentationFormat>
  <Paragraphs>106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Cambria Math</vt:lpstr>
      <vt:lpstr>Candara</vt:lpstr>
      <vt:lpstr>Century Gothic</vt:lpstr>
      <vt:lpstr>Wingdings 3</vt:lpstr>
      <vt:lpstr>Ion</vt:lpstr>
      <vt:lpstr>Polynomial Chassis  Driver Control</vt:lpstr>
      <vt:lpstr>PowerPoint Presentation</vt:lpstr>
      <vt:lpstr>Theory</vt:lpstr>
      <vt:lpstr>The Problem of Precise Driving</vt:lpstr>
      <vt:lpstr>The Problem of Precise Driving</vt:lpstr>
      <vt:lpstr>The Problem of Precise Driving</vt:lpstr>
      <vt:lpstr>Theory</vt:lpstr>
      <vt:lpstr>Bad Solution : v = kj</vt:lpstr>
      <vt:lpstr>A Better Solution : Polynomials</vt:lpstr>
      <vt:lpstr>A Better Solution : Polynomials</vt:lpstr>
      <vt:lpstr>A Better Solution : Polynomials</vt:lpstr>
      <vt:lpstr>A Better Solution : Polynomials</vt:lpstr>
      <vt:lpstr>ROBOTC Implementation</vt:lpstr>
      <vt:lpstr>ROBOTC Implementation</vt:lpstr>
      <vt:lpstr>ROBOTC Implementation</vt:lpstr>
      <vt:lpstr>ROBOTC Implementation</vt:lpstr>
      <vt:lpstr>ROBOTC Implementation</vt:lpstr>
      <vt:lpstr>ROBOTC Implementation</vt:lpstr>
      <vt:lpstr>ROBOTC Implementation Theory Revisited</vt:lpstr>
      <vt:lpstr>ROBOTC Implementation</vt:lpstr>
      <vt:lpstr>ROBOTC Implementation</vt:lpstr>
      <vt:lpstr>Conclusion</vt:lpstr>
      <vt:lpstr>Sample Code</vt:lpstr>
      <vt:lpstr>Alternatives</vt:lpstr>
      <vt:lpstr>Additional Applications</vt:lpstr>
      <vt:lpstr>END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2015-06-09T00:14:15Z</dcterms:created>
  <dcterms:modified xsi:type="dcterms:W3CDTF">2016-07-08T00:33:48Z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