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68" r:id="rId3"/>
    <p:sldId id="269" r:id="rId4"/>
    <p:sldId id="289" r:id="rId5"/>
    <p:sldId id="270" r:id="rId6"/>
    <p:sldId id="271" r:id="rId7"/>
    <p:sldId id="272" r:id="rId8"/>
    <p:sldId id="273" r:id="rId9"/>
    <p:sldId id="287" r:id="rId10"/>
    <p:sldId id="290" r:id="rId11"/>
    <p:sldId id="274" r:id="rId12"/>
    <p:sldId id="275" r:id="rId13"/>
    <p:sldId id="276" r:id="rId14"/>
    <p:sldId id="277" r:id="rId15"/>
    <p:sldId id="278" r:id="rId16"/>
    <p:sldId id="282" r:id="rId17"/>
    <p:sldId id="279" r:id="rId18"/>
    <p:sldId id="281" r:id="rId19"/>
    <p:sldId id="283" r:id="rId20"/>
    <p:sldId id="284" r:id="rId21"/>
    <p:sldId id="285" r:id="rId22"/>
    <p:sldId id="280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botc.net/wikiarchive/Control_Structure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09016" y="755780"/>
            <a:ext cx="7034784" cy="3200400"/>
          </a:xfrm>
          <a:scene3d>
            <a:camera prst="perspectiveHeroicExtremeLeftFacing"/>
            <a:lightRig rig="threePt" dir="t"/>
          </a:scene3d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7200" dirty="0" smtClean="0">
                <a:effectLst>
                  <a:reflection blurRad="6350" stA="55000" endA="300" endPos="45500" dir="5400000" sy="-100000" algn="bl" rotWithShape="0"/>
                </a:effectLst>
              </a:rPr>
              <a:t>Boolean Logic:</a:t>
            </a:r>
            <a:br>
              <a:rPr lang="en-US" sz="7200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7200" b="1" dirty="0" err="1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Robot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</a:t>
            </a:r>
            <a:r>
              <a:rPr lang="en-US" sz="72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7200" dirty="0" smtClean="0">
                <a:effectLst>
                  <a:reflection blurRad="6350" stA="55000" endA="300" endPos="45500" dir="5400000" sy="-100000" algn="bl" rotWithShape="0"/>
                </a:effectLst>
              </a:rPr>
              <a:t>Control Structures</a:t>
            </a:r>
            <a:endParaRPr lang="en-US" sz="72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798444"/>
          </a:xfrm>
        </p:spPr>
        <p:txBody>
          <a:bodyPr>
            <a:normAutofit/>
          </a:bodyPr>
          <a:lstStyle/>
          <a:p>
            <a:r>
              <a:rPr lang="en-US" dirty="0"/>
              <a:t>Ray Sun</a:t>
            </a:r>
          </a:p>
          <a:p>
            <a:r>
              <a:rPr lang="en-US" dirty="0" smtClean="0"/>
              <a:t>Damien </a:t>
            </a:r>
            <a:r>
              <a:rPr lang="en-US" dirty="0"/>
              <a:t>High School </a:t>
            </a:r>
            <a:r>
              <a:rPr lang="en-US" dirty="0" smtClean="0"/>
              <a:t>Robotics</a:t>
            </a:r>
          </a:p>
          <a:p>
            <a:r>
              <a:rPr lang="en-US" dirty="0" smtClean="0"/>
              <a:t>Mrs</a:t>
            </a:r>
            <a:r>
              <a:rPr lang="en-US" dirty="0" smtClean="0"/>
              <a:t>. </a:t>
            </a:r>
            <a:r>
              <a:rPr lang="en-US" smtClean="0"/>
              <a:t>Maricic</a:t>
            </a:r>
            <a:endParaRPr lang="en-US" dirty="0"/>
          </a:p>
          <a:p>
            <a:r>
              <a:rPr lang="en-US" dirty="0" smtClean="0"/>
              <a:t>2016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b="1" u="sng" dirty="0" smtClean="0">
                <a:solidFill>
                  <a:srgbClr val="0070C0"/>
                </a:solidFill>
              </a:rPr>
              <a:t>while</a:t>
            </a:r>
            <a:r>
              <a:rPr lang="en-US" b="1" u="sng" dirty="0" smtClean="0"/>
              <a:t> loop</a:t>
            </a:r>
            <a:r>
              <a:rPr lang="en-US" b="1" dirty="0" smtClean="0"/>
              <a:t> </a:t>
            </a:r>
            <a:r>
              <a:rPr lang="en-US" dirty="0" smtClean="0"/>
              <a:t>runs repeatedly when its condition is true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while </a:t>
            </a:r>
            <a:r>
              <a:rPr lang="en-US" dirty="0">
                <a:solidFill>
                  <a:srgbClr val="FF0000"/>
                </a:solidFill>
              </a:rPr>
              <a:t>( </a:t>
            </a:r>
            <a:r>
              <a:rPr lang="en-US" dirty="0" smtClean="0">
                <a:solidFill>
                  <a:srgbClr val="FF0000"/>
                </a:solidFill>
              </a:rPr>
              <a:t>a == b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/>
              <a:t>							   	 </a:t>
            </a:r>
            <a:r>
              <a:rPr lang="en-US" dirty="0">
                <a:solidFill>
                  <a:srgbClr val="FF0000"/>
                </a:solidFill>
              </a:rPr>
              <a:t>{	</a:t>
            </a:r>
            <a:r>
              <a:rPr lang="en-US" dirty="0"/>
              <a:t>									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(Do stuff here)									…										(Go back to condition, check, and repeat if true)	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/>
              <a:t>	                </a:t>
            </a:r>
            <a:r>
              <a:rPr lang="en-US" dirty="0" smtClean="0"/>
              <a:t>		 </a:t>
            </a:r>
            <a:r>
              <a:rPr lang="en-US" dirty="0">
                <a:solidFill>
                  <a:srgbClr val="FF0000"/>
                </a:solidFill>
              </a:rPr>
              <a:t>}	</a:t>
            </a:r>
            <a:endParaRPr lang="en-US" dirty="0" smtClean="0"/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For driver control code :</a:t>
            </a:r>
          </a:p>
          <a:p>
            <a:pPr marL="411480" lvl="1" indent="0">
              <a:buNone/>
            </a:pP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	while </a:t>
            </a:r>
            <a:r>
              <a:rPr lang="en-US" dirty="0" smtClean="0">
                <a:solidFill>
                  <a:srgbClr val="FF0000"/>
                </a:solidFill>
              </a:rPr>
              <a:t>( </a:t>
            </a:r>
            <a:r>
              <a:rPr lang="en-US" dirty="0" smtClean="0">
                <a:solidFill>
                  <a:srgbClr val="0070C0"/>
                </a:solidFill>
              </a:rPr>
              <a:t>true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  <a:r>
              <a:rPr lang="en-US" dirty="0"/>
              <a:t>							   </a:t>
            </a:r>
            <a:r>
              <a:rPr lang="en-US" dirty="0" smtClean="0"/>
              <a:t>		 </a:t>
            </a:r>
            <a:r>
              <a:rPr lang="en-US" dirty="0">
                <a:solidFill>
                  <a:srgbClr val="FF0000"/>
                </a:solidFill>
              </a:rPr>
              <a:t>{	</a:t>
            </a:r>
            <a:r>
              <a:rPr lang="en-US" dirty="0"/>
              <a:t>									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  (Why is the condition truth important here?)	</a:t>
            </a:r>
            <a:r>
              <a:rPr lang="en-US" dirty="0" smtClean="0"/>
              <a:t>		         			 </a:t>
            </a:r>
            <a:r>
              <a:rPr lang="en-US" dirty="0" smtClean="0">
                <a:solidFill>
                  <a:srgbClr val="FF0000"/>
                </a:solidFill>
              </a:rPr>
              <a:t>}</a:t>
            </a:r>
            <a:r>
              <a:rPr lang="en-US" dirty="0">
                <a:solidFill>
                  <a:srgbClr val="FF0000"/>
                </a:solidFill>
              </a:rPr>
              <a:t>	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Such a loop that repeats constantly is usually termed a forever or infinite loop</a:t>
            </a:r>
          </a:p>
          <a:p>
            <a:r>
              <a:rPr lang="en-US" dirty="0" smtClean="0"/>
              <a:t>Be careful -  you can unintentionally cause your robot to become stuck in a infinite while loop, especially in driver controlled operation.</a:t>
            </a:r>
          </a:p>
          <a:p>
            <a:pPr lvl="1"/>
            <a:r>
              <a:rPr lang="en-US" dirty="0" smtClean="0"/>
              <a:t>If that does happen, you can try utilizing multiple tasks with multiple while loops instead.</a:t>
            </a:r>
          </a:p>
        </p:txBody>
      </p:sp>
    </p:spTree>
    <p:extLst>
      <p:ext uri="{BB962C8B-B14F-4D97-AF65-F5344CB8AC3E}">
        <p14:creationId xmlns:p14="http://schemas.microsoft.com/office/powerpoint/2010/main" val="312012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in an </a:t>
            </a:r>
            <a:r>
              <a:rPr lang="en-US" b="1" u="sng" dirty="0" smtClean="0">
                <a:solidFill>
                  <a:srgbClr val="0070C0"/>
                </a:solidFill>
              </a:rPr>
              <a:t>if</a:t>
            </a:r>
            <a:r>
              <a:rPr lang="en-US" b="1" u="sng" dirty="0" smtClean="0"/>
              <a:t>-statement </a:t>
            </a:r>
            <a:r>
              <a:rPr lang="en-US" dirty="0" smtClean="0"/>
              <a:t>is run once if its condition is true.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 </a:t>
            </a:r>
            <a:r>
              <a:rPr lang="en-US" dirty="0">
                <a:solidFill>
                  <a:srgbClr val="00B050"/>
                </a:solidFill>
              </a:rPr>
              <a:t>joystick button is pressed 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						   </a:t>
            </a:r>
            <a:r>
              <a:rPr lang="en-US" dirty="0">
                <a:solidFill>
                  <a:srgbClr val="FF0000"/>
                </a:solidFill>
              </a:rPr>
              <a:t>{	</a:t>
            </a:r>
            <a:r>
              <a:rPr lang="en-US" dirty="0"/>
              <a:t>									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motor</a:t>
            </a:r>
            <a:r>
              <a:rPr lang="en-US" dirty="0">
                <a:solidFill>
                  <a:srgbClr val="FF0000"/>
                </a:solidFill>
              </a:rPr>
              <a:t>[Arm] = 127;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/>
              <a:t>						                 </a:t>
            </a:r>
            <a:r>
              <a:rPr lang="en-US" dirty="0">
                <a:solidFill>
                  <a:srgbClr val="FF0000"/>
                </a:solidFill>
              </a:rPr>
              <a:t>}	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 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true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				          			      		Why is this completely redundant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Remember that these conditions are only evaluated when the robot reads that particular line of code.</a:t>
            </a:r>
          </a:p>
        </p:txBody>
      </p:sp>
    </p:spTree>
    <p:extLst>
      <p:ext uri="{BB962C8B-B14F-4D97-AF65-F5344CB8AC3E}">
        <p14:creationId xmlns:p14="http://schemas.microsoft.com/office/powerpoint/2010/main" val="7850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problem with the previous “button” if-statement that renders it useless for actual robot driver control code. What is it?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 </a:t>
            </a:r>
            <a:r>
              <a:rPr lang="en-US" dirty="0">
                <a:solidFill>
                  <a:srgbClr val="00B050"/>
                </a:solidFill>
              </a:rPr>
              <a:t>joystick button is pressed 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						   </a:t>
            </a:r>
            <a:r>
              <a:rPr lang="en-US" dirty="0">
                <a:solidFill>
                  <a:srgbClr val="FF0000"/>
                </a:solidFill>
              </a:rPr>
              <a:t>{	</a:t>
            </a:r>
            <a:r>
              <a:rPr lang="en-US" dirty="0"/>
              <a:t>									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motor</a:t>
            </a:r>
            <a:r>
              <a:rPr lang="en-US" dirty="0">
                <a:solidFill>
                  <a:srgbClr val="FF0000"/>
                </a:solidFill>
              </a:rPr>
              <a:t>[Arm] = 127;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/>
              <a:t>						                 </a:t>
            </a:r>
            <a:r>
              <a:rPr lang="en-US" dirty="0">
                <a:solidFill>
                  <a:srgbClr val="FF0000"/>
                </a:solidFill>
              </a:rPr>
              <a:t>}	</a:t>
            </a:r>
          </a:p>
          <a:p>
            <a:pPr lvl="1"/>
            <a:r>
              <a:rPr lang="en-US" dirty="0" smtClean="0"/>
              <a:t>What if you wanted the motor to run ONLY if the button is pressed?</a:t>
            </a:r>
          </a:p>
          <a:p>
            <a:pPr lvl="1"/>
            <a:r>
              <a:rPr lang="en-US" dirty="0" smtClean="0"/>
              <a:t>What happens when you release the button and expect the motor to stop?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IF-ELSE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statements can be expanded with a following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else</a:t>
            </a:r>
            <a:r>
              <a:rPr lang="en-US" dirty="0" smtClean="0"/>
              <a:t> statement which would be run if the if-condition is NOT true :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 </a:t>
            </a:r>
            <a:r>
              <a:rPr lang="en-US" dirty="0">
                <a:solidFill>
                  <a:srgbClr val="00B050"/>
                </a:solidFill>
              </a:rPr>
              <a:t>joystick button is pressed 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						   </a:t>
            </a:r>
            <a:r>
              <a:rPr lang="en-US" dirty="0">
                <a:solidFill>
                  <a:srgbClr val="FF0000"/>
                </a:solidFill>
              </a:rPr>
              <a:t>{	</a:t>
            </a:r>
            <a:r>
              <a:rPr lang="en-US" dirty="0"/>
              <a:t>									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motor</a:t>
            </a:r>
            <a:r>
              <a:rPr lang="en-US" dirty="0">
                <a:solidFill>
                  <a:srgbClr val="FF0000"/>
                </a:solidFill>
              </a:rPr>
              <a:t>[Arm] = 127;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/>
              <a:t>						                 </a:t>
            </a:r>
            <a:r>
              <a:rPr lang="en-US" dirty="0" smtClean="0">
                <a:solidFill>
                  <a:srgbClr val="FF0000"/>
                </a:solidFill>
              </a:rPr>
              <a:t>}									         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else</a:t>
            </a:r>
            <a:r>
              <a:rPr lang="en-US" dirty="0" smtClean="0">
                <a:solidFill>
                  <a:srgbClr val="FF0000"/>
                </a:solidFill>
              </a:rPr>
              <a:t>								                {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/>
              <a:t>									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motor</a:t>
            </a:r>
            <a:r>
              <a:rPr lang="en-US" dirty="0">
                <a:solidFill>
                  <a:srgbClr val="FF0000"/>
                </a:solidFill>
              </a:rPr>
              <a:t>[Arm] = 0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/>
              <a:t>						                 </a:t>
            </a:r>
            <a:r>
              <a:rPr lang="en-US" dirty="0">
                <a:solidFill>
                  <a:srgbClr val="FF0000"/>
                </a:solidFill>
              </a:rPr>
              <a:t>}	</a:t>
            </a:r>
          </a:p>
          <a:p>
            <a:pPr lvl="1"/>
            <a:r>
              <a:rPr lang="en-US" dirty="0" smtClean="0"/>
              <a:t>Suppose this block of code were placed within an infinite loop. What happens as that loop repeats and reads this block?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- Else if - else if </a:t>
            </a:r>
            <a:r>
              <a:rPr lang="en-US" dirty="0"/>
              <a:t>- else if </a:t>
            </a:r>
            <a:r>
              <a:rPr lang="en-US" dirty="0" smtClean="0"/>
              <a:t>… 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Multiple, different condition checks can be incorporated into a single control structure with </a:t>
            </a:r>
            <a:r>
              <a:rPr lang="en-US" dirty="0" smtClean="0">
                <a:solidFill>
                  <a:srgbClr val="0070C0"/>
                </a:solidFill>
              </a:rPr>
              <a:t>else if </a:t>
            </a:r>
            <a:r>
              <a:rPr lang="en-US" dirty="0" smtClean="0"/>
              <a:t>statements 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if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 </a:t>
            </a:r>
            <a:r>
              <a:rPr lang="en-US" dirty="0" smtClean="0">
                <a:solidFill>
                  <a:srgbClr val="00B050"/>
                </a:solidFill>
              </a:rPr>
              <a:t>check first condition 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00B050"/>
                </a:solidFill>
              </a:rPr>
              <a:t>						         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else if </a:t>
            </a:r>
            <a:r>
              <a:rPr lang="en-US" dirty="0" smtClean="0">
                <a:solidFill>
                  <a:srgbClr val="FF0000"/>
                </a:solidFill>
              </a:rPr>
              <a:t>( </a:t>
            </a:r>
            <a:r>
              <a:rPr lang="en-US" dirty="0" smtClean="0">
                <a:solidFill>
                  <a:srgbClr val="00B050"/>
                </a:solidFill>
              </a:rPr>
              <a:t>if the first condition is false, check second condition </a:t>
            </a:r>
            <a:r>
              <a:rPr lang="en-US" dirty="0" smtClean="0">
                <a:solidFill>
                  <a:srgbClr val="FF0000"/>
                </a:solidFill>
              </a:rPr>
              <a:t>)	</a:t>
            </a:r>
            <a:r>
              <a:rPr lang="en-US" dirty="0" smtClean="0">
                <a:solidFill>
                  <a:srgbClr val="00B050"/>
                </a:solidFill>
              </a:rPr>
              <a:t>                   	 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else if </a:t>
            </a:r>
            <a:r>
              <a:rPr lang="en-US" dirty="0" smtClean="0">
                <a:solidFill>
                  <a:srgbClr val="FF0000"/>
                </a:solidFill>
              </a:rPr>
              <a:t>( </a:t>
            </a:r>
            <a:r>
              <a:rPr lang="en-US" dirty="0" smtClean="0">
                <a:solidFill>
                  <a:srgbClr val="00B050"/>
                </a:solidFill>
              </a:rPr>
              <a:t>if </a:t>
            </a:r>
            <a:r>
              <a:rPr lang="en-US" dirty="0">
                <a:solidFill>
                  <a:srgbClr val="00B050"/>
                </a:solidFill>
              </a:rPr>
              <a:t>the </a:t>
            </a:r>
            <a:r>
              <a:rPr lang="en-US" dirty="0" smtClean="0">
                <a:solidFill>
                  <a:srgbClr val="00B050"/>
                </a:solidFill>
              </a:rPr>
              <a:t>second condition </a:t>
            </a:r>
            <a:r>
              <a:rPr lang="en-US" dirty="0">
                <a:solidFill>
                  <a:srgbClr val="00B050"/>
                </a:solidFill>
              </a:rPr>
              <a:t>is false, check </a:t>
            </a:r>
            <a:r>
              <a:rPr lang="en-US" dirty="0" smtClean="0">
                <a:solidFill>
                  <a:srgbClr val="00B050"/>
                </a:solidFill>
              </a:rPr>
              <a:t>third condition </a:t>
            </a:r>
            <a:r>
              <a:rPr lang="en-US" dirty="0" smtClean="0">
                <a:solidFill>
                  <a:srgbClr val="FF0000"/>
                </a:solidFill>
              </a:rPr>
              <a:t>)	                          	 </a:t>
            </a:r>
            <a:r>
              <a:rPr lang="en-US" dirty="0" smtClean="0">
                <a:solidFill>
                  <a:srgbClr val="00B050"/>
                </a:solidFill>
              </a:rPr>
              <a:t>…	</a:t>
            </a:r>
            <a:r>
              <a:rPr lang="en-US" dirty="0" smtClean="0">
                <a:solidFill>
                  <a:srgbClr val="FF0000"/>
                </a:solidFill>
              </a:rPr>
              <a:t>								            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else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 </a:t>
            </a:r>
            <a:r>
              <a:rPr lang="en-US" dirty="0" smtClean="0">
                <a:solidFill>
                  <a:srgbClr val="00B050"/>
                </a:solidFill>
              </a:rPr>
              <a:t>if all conditions are false, run the code within this else 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Take note that these statements and the code within them should be mutually exclusive – they will NOT work at the same time if forced to.</a:t>
            </a:r>
          </a:p>
          <a:p>
            <a:pPr lvl="2"/>
            <a:r>
              <a:rPr lang="en-US" dirty="0" smtClean="0"/>
              <a:t>If you are using multiple buttons to control multiple motors, as with the previous example, use an if-statement structure for each motor.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- Else if - else if - else if … else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3" y="3200970"/>
            <a:ext cx="11680157" cy="1802830"/>
          </a:xfrm>
        </p:spPr>
      </p:pic>
    </p:spTree>
    <p:extLst>
      <p:ext uri="{BB962C8B-B14F-4D97-AF65-F5344CB8AC3E}">
        <p14:creationId xmlns:p14="http://schemas.microsoft.com/office/powerpoint/2010/main" val="24231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 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alternative to the while loop that fulfills the same function.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do</a:t>
            </a:r>
            <a:r>
              <a:rPr lang="en-US" dirty="0" smtClean="0"/>
              <a:t>								                </a:t>
            </a:r>
            <a:r>
              <a:rPr lang="en-US" dirty="0" smtClean="0">
                <a:solidFill>
                  <a:srgbClr val="FF0000"/>
                </a:solidFill>
              </a:rPr>
              <a:t>{											</a:t>
            </a:r>
            <a:r>
              <a:rPr lang="en-US" dirty="0" smtClean="0">
                <a:solidFill>
                  <a:srgbClr val="00B050"/>
                </a:solidFill>
              </a:rPr>
              <a:t>(commands)</a:t>
            </a:r>
            <a:r>
              <a:rPr lang="en-US" dirty="0" smtClean="0">
                <a:solidFill>
                  <a:srgbClr val="FF0000"/>
                </a:solidFill>
              </a:rPr>
              <a:t>							                 }	</a:t>
            </a:r>
            <a:r>
              <a:rPr lang="en-US" dirty="0" smtClean="0"/>
              <a:t>								        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while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 </a:t>
            </a:r>
            <a:r>
              <a:rPr lang="en-US" dirty="0" smtClean="0">
                <a:solidFill>
                  <a:srgbClr val="00B050"/>
                </a:solidFill>
              </a:rPr>
              <a:t>condition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</a:p>
          <a:p>
            <a:r>
              <a:rPr lang="en-US" b="1" u="sng" dirty="0" smtClean="0"/>
              <a:t>The condition is checked at the end of the loop</a:t>
            </a:r>
            <a:r>
              <a:rPr lang="en-US" dirty="0" smtClean="0"/>
              <a:t>. Therefore, the code within will always run at least once.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Do-While Loop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394147"/>
            <a:ext cx="11630750" cy="3437184"/>
          </a:xfrm>
        </p:spPr>
      </p:pic>
    </p:spTree>
    <p:extLst>
      <p:ext uri="{BB962C8B-B14F-4D97-AF65-F5344CB8AC3E}">
        <p14:creationId xmlns:p14="http://schemas.microsoft.com/office/powerpoint/2010/main" val="4265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for loop </a:t>
            </a:r>
            <a:r>
              <a:rPr lang="en-US" dirty="0" smtClean="0"/>
              <a:t>runs a block of code for a set number of repetitions</a:t>
            </a:r>
          </a:p>
          <a:p>
            <a:pPr lvl="1"/>
            <a:r>
              <a:rPr lang="en-US" dirty="0" smtClean="0"/>
              <a:t>Always involves a counter variable.</a:t>
            </a:r>
          </a:p>
          <a:p>
            <a:pPr lvl="1"/>
            <a:r>
              <a:rPr lang="en-US" dirty="0" smtClean="0"/>
              <a:t>Counter is increased (“incremented”) per loop.</a:t>
            </a:r>
          </a:p>
          <a:p>
            <a:pPr lvl="1"/>
            <a:r>
              <a:rPr lang="en-US" dirty="0" smtClean="0"/>
              <a:t>A for loop is always structured as such :				</a:t>
            </a: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for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“counter” declaration, “counter” condition, increment 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/>
              <a:t>The loop will run as long as the condition is true. </a:t>
            </a:r>
            <a:r>
              <a:rPr lang="en-US" dirty="0" smtClean="0"/>
              <a:t>Example: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		              </a:t>
            </a:r>
            <a:r>
              <a:rPr lang="en-US" dirty="0">
                <a:solidFill>
                  <a:srgbClr val="0070C0"/>
                </a:solidFill>
              </a:rPr>
              <a:t>for</a:t>
            </a:r>
            <a:r>
              <a:rPr lang="en-US" dirty="0">
                <a:solidFill>
                  <a:srgbClr val="FF0000"/>
                </a:solidFill>
              </a:rPr>
              <a:t> ( 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&lt;= </a:t>
            </a:r>
            <a:r>
              <a:rPr lang="en-US" dirty="0" smtClean="0">
                <a:solidFill>
                  <a:srgbClr val="FF0000"/>
                </a:solidFill>
              </a:rPr>
              <a:t>5;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++ 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dirty="0" smtClean="0"/>
              <a:t>Knowing that </a:t>
            </a:r>
            <a:r>
              <a:rPr lang="en-US" dirty="0" err="1" smtClean="0"/>
              <a:t>i</a:t>
            </a:r>
            <a:r>
              <a:rPr lang="en-US" dirty="0" smtClean="0"/>
              <a:t> ++ means “add 1 to variable </a:t>
            </a:r>
            <a:r>
              <a:rPr lang="en-US" dirty="0" err="1" smtClean="0"/>
              <a:t>i</a:t>
            </a:r>
            <a:r>
              <a:rPr lang="en-US" dirty="0" smtClean="0"/>
              <a:t>”, what does this mean?</a:t>
            </a:r>
          </a:p>
          <a:p>
            <a:pPr lvl="2"/>
            <a:r>
              <a:rPr lang="en-US" dirty="0" smtClean="0"/>
              <a:t>How many times will this loop run?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0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times will this loop run?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0" y="2504335"/>
            <a:ext cx="11816884" cy="29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Boolean Logic?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it runs, your robot may want to ask some questions to decide what to do:</a:t>
            </a:r>
          </a:p>
          <a:p>
            <a:pPr lvl="1"/>
            <a:r>
              <a:rPr lang="en-US" dirty="0"/>
              <a:t>Is the limit switch pressed?</a:t>
            </a:r>
          </a:p>
          <a:p>
            <a:pPr lvl="1"/>
            <a:r>
              <a:rPr lang="en-US" dirty="0"/>
              <a:t>Is the current potentiometer reading greater than 2000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These statements have a vital common aspect: </a:t>
            </a:r>
            <a:r>
              <a:rPr lang="en-US" b="1" u="sng" dirty="0" smtClean="0"/>
              <a:t>they can only be true or false</a:t>
            </a:r>
            <a:r>
              <a:rPr lang="en-US" dirty="0" smtClean="0"/>
              <a:t> (yes or no).</a:t>
            </a:r>
            <a:endParaRPr lang="en-US" b="1" u="sng" dirty="0" smtClean="0"/>
          </a:p>
          <a:p>
            <a:pPr marL="594360" lvl="2">
              <a:spcBef>
                <a:spcPts val="1800"/>
              </a:spcBef>
            </a:pPr>
            <a:r>
              <a:rPr lang="en-US" sz="2000" dirty="0"/>
              <a:t>Why is this fact important (for a machine, at least</a:t>
            </a:r>
            <a:r>
              <a:rPr lang="en-US" sz="2000" dirty="0" smtClean="0"/>
              <a:t>)?</a:t>
            </a:r>
          </a:p>
          <a:p>
            <a:pPr marL="594360" lvl="2">
              <a:spcBef>
                <a:spcPts val="1800"/>
              </a:spcBef>
            </a:pPr>
            <a:r>
              <a:rPr lang="en-US" sz="2000" dirty="0" smtClean="0"/>
              <a:t>Binary, anyone?</a:t>
            </a:r>
          </a:p>
          <a:p>
            <a:r>
              <a:rPr lang="en-US" dirty="0" smtClean="0"/>
              <a:t>Such statements are known as </a:t>
            </a:r>
            <a:r>
              <a:rPr lang="en-US" b="1" u="sng" dirty="0" smtClean="0"/>
              <a:t>Boolean statements</a:t>
            </a:r>
            <a:r>
              <a:rPr lang="en-US" dirty="0" smtClean="0"/>
              <a:t>, and the true or false condition as </a:t>
            </a:r>
            <a:r>
              <a:rPr lang="en-US" b="1" u="sng" dirty="0" smtClean="0"/>
              <a:t>truth values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73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One of the rarer control structures, a switch case statement utilizes a determinant variable to decide among several sets of code to run.</a:t>
            </a:r>
          </a:p>
          <a:p>
            <a:r>
              <a:rPr lang="en-US" sz="2000" dirty="0" smtClean="0"/>
              <a:t>By changing the value of the tested variable, different outcomes may be obtained.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3155938"/>
            <a:ext cx="11055724" cy="345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code snippets </a:t>
            </a:r>
            <a:r>
              <a:rPr lang="en-US" dirty="0"/>
              <a:t>originate from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www.robotc.net/wikiarchive/Control_Structures</a:t>
            </a:r>
            <a:endParaRPr lang="en-US" dirty="0" smtClean="0"/>
          </a:p>
          <a:p>
            <a:pPr lvl="1"/>
            <a:r>
              <a:rPr lang="en-US" dirty="0" smtClean="0"/>
              <a:t>Resource for </a:t>
            </a:r>
            <a:r>
              <a:rPr lang="en-US" dirty="0"/>
              <a:t>control structure layout and </a:t>
            </a:r>
            <a:r>
              <a:rPr lang="en-US" dirty="0" smtClean="0"/>
              <a:t>know-how</a:t>
            </a:r>
          </a:p>
          <a:p>
            <a:r>
              <a:rPr lang="en-US" dirty="0" smtClean="0"/>
              <a:t>If you forget your programming syntax, references include</a:t>
            </a:r>
          </a:p>
          <a:p>
            <a:pPr lvl="1"/>
            <a:r>
              <a:rPr lang="en-US" dirty="0"/>
              <a:t>Robotics binder reference (should you have one)</a:t>
            </a:r>
          </a:p>
          <a:p>
            <a:pPr lvl="1"/>
            <a:r>
              <a:rPr lang="en-US" dirty="0"/>
              <a:t>ROBOTC Web Help Files (very comprehensive)</a:t>
            </a:r>
          </a:p>
          <a:p>
            <a:pPr lvl="1"/>
            <a:r>
              <a:rPr lang="en-US" dirty="0"/>
              <a:t>Above wiki</a:t>
            </a:r>
          </a:p>
          <a:p>
            <a:pPr lvl="1"/>
            <a:r>
              <a:rPr lang="en-US" dirty="0"/>
              <a:t>Other robotics </a:t>
            </a:r>
            <a:r>
              <a:rPr lang="en-US" dirty="0" smtClean="0"/>
              <a:t>members</a:t>
            </a:r>
          </a:p>
          <a:p>
            <a:pPr lvl="1"/>
            <a:r>
              <a:rPr lang="en-US" dirty="0" smtClean="0"/>
              <a:t>The function library within ROBOTC</a:t>
            </a:r>
          </a:p>
          <a:p>
            <a:r>
              <a:rPr lang="en-US" dirty="0" smtClean="0"/>
              <a:t>“If your code doesn’t work, the error is never the fault of the </a:t>
            </a:r>
            <a:r>
              <a:rPr lang="en-US" smtClean="0"/>
              <a:t>compiler.”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71650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7419"/>
            <a:ext cx="5077968" cy="4483101"/>
          </a:xfrm>
        </p:spPr>
        <p:txBody>
          <a:bodyPr/>
          <a:lstStyle/>
          <a:p>
            <a:r>
              <a:rPr lang="en-US" dirty="0" smtClean="0"/>
              <a:t>Boolean logic originates from George Boole, an English mathematician and logician who developed a system of working with combinations of true and false conditions known as </a:t>
            </a:r>
            <a:r>
              <a:rPr lang="en-US" b="1" u="sng" dirty="0" smtClean="0"/>
              <a:t>Boolean algebra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you are in Digital Electronics (PLTW), this should be familiar…</a:t>
            </a:r>
          </a:p>
          <a:p>
            <a:r>
              <a:rPr lang="en-US" dirty="0" smtClean="0"/>
              <a:t>The “bool” type variable (which can only be true or false) in ROBOTC (and most other programming languages) is named after him.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847088"/>
            <a:ext cx="3544062" cy="43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ROBOTC, true/false “questions”, such as the previous, must be phrased in statements: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while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( </a:t>
            </a:r>
            <a:r>
              <a:rPr lang="en-US" dirty="0" smtClean="0">
                <a:solidFill>
                  <a:srgbClr val="00B050"/>
                </a:solidFill>
              </a:rPr>
              <a:t>condition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if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 </a:t>
            </a:r>
            <a:r>
              <a:rPr lang="en-US" dirty="0" smtClean="0">
                <a:solidFill>
                  <a:srgbClr val="00B050"/>
                </a:solidFill>
              </a:rPr>
              <a:t>condition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</a:p>
          <a:p>
            <a:pPr lvl="1"/>
            <a:r>
              <a:rPr lang="en-US" dirty="0" smtClean="0"/>
              <a:t>These are the two most common </a:t>
            </a:r>
            <a:r>
              <a:rPr lang="en-US" b="1" u="sng" dirty="0" smtClean="0"/>
              <a:t>control structures </a:t>
            </a:r>
            <a:r>
              <a:rPr lang="en-US" dirty="0" smtClean="0"/>
              <a:t>employed in ROBOTC</a:t>
            </a:r>
          </a:p>
          <a:p>
            <a:r>
              <a:rPr lang="en-US" dirty="0" smtClean="0"/>
              <a:t>This is the basis of conditional statements in ROBOTC. They run if the (condition) is true.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i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 </a:t>
            </a:r>
            <a:r>
              <a:rPr lang="en-US" dirty="0" smtClean="0">
                <a:solidFill>
                  <a:srgbClr val="00B050"/>
                </a:solidFill>
              </a:rPr>
              <a:t>it is hot in the room 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/>
              <a:t>	</a:t>
            </a:r>
            <a:r>
              <a:rPr lang="en-US" dirty="0" smtClean="0"/>
              <a:t>						    </a:t>
            </a:r>
            <a:r>
              <a:rPr lang="en-US" dirty="0" smtClean="0">
                <a:solidFill>
                  <a:srgbClr val="FF0000"/>
                </a:solidFill>
              </a:rPr>
              <a:t>{	</a:t>
            </a:r>
            <a:r>
              <a:rPr lang="en-US" dirty="0" smtClean="0"/>
              <a:t>									</a:t>
            </a:r>
            <a:r>
              <a:rPr lang="en-US" dirty="0" smtClean="0">
                <a:solidFill>
                  <a:srgbClr val="00B050"/>
                </a:solidFill>
              </a:rPr>
              <a:t>	(turn on the AC)	</a:t>
            </a:r>
            <a:r>
              <a:rPr lang="en-US" dirty="0" smtClean="0"/>
              <a:t>						                 </a:t>
            </a:r>
            <a:r>
              <a:rPr lang="en-US" dirty="0" smtClean="0">
                <a:solidFill>
                  <a:srgbClr val="FF0000"/>
                </a:solidFill>
              </a:rPr>
              <a:t>}	</a:t>
            </a:r>
          </a:p>
          <a:p>
            <a:pPr lvl="1"/>
            <a:r>
              <a:rPr lang="en-US" dirty="0" smtClean="0"/>
              <a:t>What does this do? How do you think a machine would determine if it is hot in the room?</a:t>
            </a:r>
          </a:p>
        </p:txBody>
      </p:sp>
    </p:spTree>
    <p:extLst>
      <p:ext uri="{BB962C8B-B14F-4D97-AF65-F5344CB8AC3E}">
        <p14:creationId xmlns:p14="http://schemas.microsoft.com/office/powerpoint/2010/main" val="31509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Perhaps the imaginary air conditioning controller could employ a temperature sensor :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if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( </a:t>
            </a:r>
            <a:r>
              <a:rPr lang="en-US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SensorValue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[</a:t>
            </a:r>
            <a:r>
              <a:rPr lang="en-US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temperatureSensor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] &gt; 72 )</a:t>
            </a:r>
            <a:r>
              <a:rPr lang="en-US" dirty="0"/>
              <a:t>				</a:t>
            </a:r>
            <a:r>
              <a:rPr lang="en-US" dirty="0" smtClean="0"/>
              <a:t>                </a:t>
            </a:r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/>
              <a:t>									</a:t>
            </a:r>
            <a:r>
              <a:rPr lang="en-US" dirty="0">
                <a:solidFill>
                  <a:srgbClr val="00B050"/>
                </a:solidFill>
              </a:rPr>
              <a:t>	(turn on the AC)	</a:t>
            </a:r>
            <a:r>
              <a:rPr lang="en-US" dirty="0"/>
              <a:t>						                 </a:t>
            </a:r>
            <a:r>
              <a:rPr lang="en-US" dirty="0">
                <a:solidFill>
                  <a:srgbClr val="FF0000"/>
                </a:solidFill>
              </a:rPr>
              <a:t>}	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Please note : Said sensor may be totally imaginary and its depiction extremely untrue to real life.</a:t>
            </a:r>
          </a:p>
          <a:p>
            <a:pPr lvl="1"/>
            <a:r>
              <a:rPr lang="en-US" dirty="0" smtClean="0"/>
              <a:t>Why is this different, and more suited for a robot, than the previous?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2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conditions used in control structures are comparisons and equalities 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while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( 80 &gt; 79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r>
              <a:rPr lang="en-US" dirty="0"/>
              <a:t>	</a:t>
            </a:r>
            <a:r>
              <a:rPr lang="en-US" dirty="0" smtClean="0"/>
              <a:t>While this might seem trivial, this would actually function properly.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i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 ( 1 == 1 )  </a:t>
            </a:r>
            <a:r>
              <a:rPr lang="en-US" dirty="0" smtClean="0">
                <a:latin typeface="Cambria" panose="02040503050406030204" pitchFamily="18" charset="0"/>
              </a:rPr>
              <a:t>	</a:t>
            </a:r>
            <a:r>
              <a:rPr lang="en-US" dirty="0" smtClean="0"/>
              <a:t>When will this run?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while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(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false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 )  </a:t>
            </a: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/>
              <a:t>How about this?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true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false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are also valid conditions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condition operators: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576589"/>
              </p:ext>
            </p:extLst>
          </p:nvPr>
        </p:nvGraphicFramePr>
        <p:xfrm>
          <a:off x="2032000" y="719666"/>
          <a:ext cx="8128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584"/>
                <a:gridCol w="58684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ROBOTC</a:t>
                      </a:r>
                      <a:r>
                        <a:rPr lang="en-US" baseline="0" dirty="0" smtClean="0"/>
                        <a:t> 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==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“is</a:t>
                      </a:r>
                      <a:r>
                        <a:rPr lang="en-US" baseline="0" dirty="0" smtClean="0"/>
                        <a:t> equal to” (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NOTE: TWO IS IMPORTANT</a:t>
                      </a:r>
                      <a:r>
                        <a:rPr lang="en-US" baseline="0" dirty="0" smtClean="0"/>
                        <a:t>)*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!=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“is not equal to”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“is greater than”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“is greater than or equal to”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“is less than”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“is less than or equal to”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(always true)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(always</a:t>
                      </a:r>
                      <a:r>
                        <a:rPr lang="en-US" baseline="0" dirty="0" smtClean="0"/>
                        <a:t> false)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83794" y="4572000"/>
            <a:ext cx="862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solidFill>
                  <a:srgbClr val="FF0000"/>
                </a:solidFill>
              </a:rPr>
              <a:t>One equals sign ( = ) is used to set the value of a variable to something – not to compare!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7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Conditions can be joined by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&amp;&amp;</a:t>
            </a:r>
            <a:r>
              <a:rPr lang="en-US" dirty="0"/>
              <a:t> - “and”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||</a:t>
            </a:r>
            <a:r>
              <a:rPr lang="en-US" dirty="0"/>
              <a:t> - “or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With </a:t>
            </a:r>
            <a:r>
              <a:rPr lang="en-US" dirty="0"/>
              <a:t>&amp;&amp;, BOTH conditions need to be true for the overall statement to be true. With ||, only one is </a:t>
            </a:r>
            <a:r>
              <a:rPr lang="en-US" dirty="0" smtClean="0"/>
              <a:t>necessary.</a:t>
            </a:r>
          </a:p>
          <a:p>
            <a:r>
              <a:rPr lang="en-US" dirty="0" smtClean="0"/>
              <a:t>With </a:t>
            </a:r>
            <a:r>
              <a:rPr lang="en-US" dirty="0"/>
              <a:t>some creative use of variables, </a:t>
            </a:r>
            <a:r>
              <a:rPr lang="en-US" dirty="0" smtClean="0"/>
              <a:t>not-and and nor relationships </a:t>
            </a:r>
            <a:r>
              <a:rPr lang="en-US" dirty="0"/>
              <a:t>can be constructed.</a:t>
            </a:r>
          </a:p>
          <a:p>
            <a:pPr lvl="1"/>
            <a:r>
              <a:rPr lang="en-US" dirty="0"/>
              <a:t>Example: A Boolean variable “check” is true if A and B are </a:t>
            </a:r>
            <a:r>
              <a:rPr lang="en-US" dirty="0" smtClean="0"/>
              <a:t>true and false otherwise. Thereafter,</a:t>
            </a:r>
            <a:r>
              <a:rPr lang="en-US" dirty="0"/>
              <a:t>	</a:t>
            </a:r>
            <a:r>
              <a:rPr lang="en-US" dirty="0" smtClean="0"/>
              <a:t>					               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if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(   (   ( A ==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true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) || ( B ==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true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)   )   &amp;&amp;   ( check ==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</a:rPr>
              <a:t>false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)   )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719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6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0</TotalTime>
  <Words>803</Words>
  <Application>Microsoft Office PowerPoint</Application>
  <PresentationFormat>Widescreen</PresentationFormat>
  <Paragraphs>122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</vt:lpstr>
      <vt:lpstr>Wireframe Building 16x9</vt:lpstr>
      <vt:lpstr>Boolean Logic: RobotC Control Structures</vt:lpstr>
      <vt:lpstr>What is Boolean Logic?</vt:lpstr>
      <vt:lpstr>Boolean?</vt:lpstr>
      <vt:lpstr>Boolean Logic</vt:lpstr>
      <vt:lpstr>Boolean Logic</vt:lpstr>
      <vt:lpstr>Conditions</vt:lpstr>
      <vt:lpstr>Conditions</vt:lpstr>
      <vt:lpstr>Compounds</vt:lpstr>
      <vt:lpstr>Control Structures</vt:lpstr>
      <vt:lpstr>The While Loop</vt:lpstr>
      <vt:lpstr>The If Statement</vt:lpstr>
      <vt:lpstr>The If Statement</vt:lpstr>
      <vt:lpstr>The IF-ELSE Statement</vt:lpstr>
      <vt:lpstr>If - Else if - else if - else if … else</vt:lpstr>
      <vt:lpstr>If - Else if - else if - else if … else</vt:lpstr>
      <vt:lpstr>The DO While loop</vt:lpstr>
      <vt:lpstr>The Do-While Loop</vt:lpstr>
      <vt:lpstr>The For Loop</vt:lpstr>
      <vt:lpstr>The For Loop</vt:lpstr>
      <vt:lpstr>Switch Case</vt:lpstr>
      <vt:lpstr>Concluding Advice</vt:lpstr>
      <vt:lpstr>END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2015-07-11T05:13:21Z</dcterms:created>
  <dcterms:modified xsi:type="dcterms:W3CDTF">2016-07-08T00:31:34Z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