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4"/>
  </p:notesMasterIdLst>
  <p:handoutMasterIdLst>
    <p:handoutMasterId r:id="rId35"/>
  </p:handoutMasterIdLst>
  <p:sldIdLst>
    <p:sldId id="257" r:id="rId3"/>
    <p:sldId id="258" r:id="rId4"/>
    <p:sldId id="259" r:id="rId5"/>
    <p:sldId id="284" r:id="rId6"/>
    <p:sldId id="270" r:id="rId7"/>
    <p:sldId id="266" r:id="rId8"/>
    <p:sldId id="269" r:id="rId9"/>
    <p:sldId id="268" r:id="rId10"/>
    <p:sldId id="286" r:id="rId11"/>
    <p:sldId id="271" r:id="rId12"/>
    <p:sldId id="273" r:id="rId13"/>
    <p:sldId id="274" r:id="rId14"/>
    <p:sldId id="272" r:id="rId15"/>
    <p:sldId id="278" r:id="rId16"/>
    <p:sldId id="275" r:id="rId17"/>
    <p:sldId id="267" r:id="rId18"/>
    <p:sldId id="279" r:id="rId19"/>
    <p:sldId id="276" r:id="rId20"/>
    <p:sldId id="277" r:id="rId21"/>
    <p:sldId id="283" r:id="rId22"/>
    <p:sldId id="282" r:id="rId23"/>
    <p:sldId id="260" r:id="rId24"/>
    <p:sldId id="261" r:id="rId25"/>
    <p:sldId id="263" r:id="rId26"/>
    <p:sldId id="265" r:id="rId27"/>
    <p:sldId id="264" r:id="rId28"/>
    <p:sldId id="281" r:id="rId29"/>
    <p:sldId id="280" r:id="rId30"/>
    <p:sldId id="262" r:id="rId31"/>
    <p:sldId id="287" r:id="rId32"/>
    <p:sldId id="285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39" d="100"/>
          <a:sy n="39" d="100"/>
        </p:scale>
        <p:origin x="883" y="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7/7/2016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7/7/2016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7/7/2016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7/7/2016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ll0hrBmRc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Chassis Design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2184400"/>
          </a:xfrm>
        </p:spPr>
        <p:txBody>
          <a:bodyPr>
            <a:normAutofit/>
          </a:bodyPr>
          <a:lstStyle/>
          <a:p>
            <a:r>
              <a:rPr lang="en-US" dirty="0" smtClean="0"/>
              <a:t>Ray Sun</a:t>
            </a:r>
          </a:p>
          <a:p>
            <a:r>
              <a:rPr lang="en-US" dirty="0" smtClean="0"/>
              <a:t>Damien High School Robotics</a:t>
            </a:r>
          </a:p>
          <a:p>
            <a:r>
              <a:rPr lang="en-US" dirty="0" smtClean="0"/>
              <a:t>Mrs</a:t>
            </a:r>
            <a:r>
              <a:rPr lang="en-US" dirty="0" smtClean="0"/>
              <a:t>. </a:t>
            </a:r>
            <a:r>
              <a:rPr lang="en-US" smtClean="0"/>
              <a:t>Maricic</a:t>
            </a:r>
            <a:endParaRPr lang="en-US" dirty="0" smtClean="0"/>
          </a:p>
          <a:p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622808"/>
            <a:ext cx="3758730" cy="3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Holonomic H-Drive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Simpler to program than X-drives, since the wheels are not offset at 45 degrees</a:t>
            </a:r>
          </a:p>
          <a:p>
            <a:r>
              <a:rPr lang="en-US" dirty="0" smtClean="0"/>
              <a:t>Holonomic capabilities</a:t>
            </a:r>
          </a:p>
          <a:p>
            <a:r>
              <a:rPr lang="en-US" dirty="0" smtClean="0"/>
              <a:t>Very stable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/>
              <a:t>Utilizes more motors (generally) than either tank drives or X-drives</a:t>
            </a:r>
          </a:p>
          <a:p>
            <a:r>
              <a:rPr lang="en-US" sz="2400" dirty="0" smtClean="0"/>
              <a:t>No inherent speed benefit of X-drives</a:t>
            </a:r>
          </a:p>
          <a:p>
            <a:r>
              <a:rPr lang="en-US" sz="2400" dirty="0" smtClean="0"/>
              <a:t>The center of the chassis is occupied, reducing space for mechanisms.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eavy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utilizes the VEX </a:t>
            </a:r>
            <a:r>
              <a:rPr lang="en-US" dirty="0" err="1" smtClean="0"/>
              <a:t>mecanum</a:t>
            </a:r>
            <a:r>
              <a:rPr lang="en-US" dirty="0" smtClean="0"/>
              <a:t> wheels in a normal four-wheel-drive configuration.</a:t>
            </a:r>
          </a:p>
          <a:p>
            <a:r>
              <a:rPr lang="en-US" dirty="0" smtClean="0"/>
              <a:t>By reversing the direction of the motors, holonomic movement can be achieved</a:t>
            </a:r>
          </a:p>
          <a:p>
            <a:r>
              <a:rPr lang="en-US" dirty="0" smtClean="0"/>
              <a:t>Each wheel must be independently powered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4316934"/>
            <a:ext cx="3437467" cy="2209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12" y="4239768"/>
            <a:ext cx="3297344" cy="23641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47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Drive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Programming is very similar to X-drive programming.</a:t>
            </a:r>
          </a:p>
          <a:p>
            <a:r>
              <a:rPr lang="en-US" dirty="0" smtClean="0"/>
              <a:t>Wheels are not offset (like those in X-drives). Thus the wheel mounts do not need to be offset 45 degrees.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wheels are fat and heavy- chassis sides must be wide.</a:t>
            </a:r>
          </a:p>
          <a:p>
            <a:r>
              <a:rPr lang="en-US" dirty="0" smtClean="0"/>
              <a:t>No inherent X-drive speed benefit</a:t>
            </a:r>
          </a:p>
          <a:p>
            <a:r>
              <a:rPr lang="en-US" dirty="0" smtClean="0"/>
              <a:t>Motors are prone to overheating.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Less-Used Alternatives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Rarely used in competition since tracked chassis are generally slower and have no practical benefits to competition goals.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2" y="2819400"/>
            <a:ext cx="4736584" cy="35478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703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Holonomic Drive (“Kiwi Drive”)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 of three </a:t>
            </a:r>
            <a:r>
              <a:rPr lang="en-US" dirty="0" err="1" smtClean="0"/>
              <a:t>omni</a:t>
            </a:r>
            <a:r>
              <a:rPr lang="en-US" dirty="0" smtClean="0"/>
              <a:t>-wheels arrayed in equilateral triangle configuration</a:t>
            </a:r>
          </a:p>
          <a:p>
            <a:r>
              <a:rPr lang="en-US" dirty="0" smtClean="0"/>
              <a:t>Rarely used in competition because of the difficulty in mounting scoring object manipulators on such a chassis.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3733800"/>
            <a:ext cx="3515813" cy="26334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029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Swerve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 of wheel pods that swivel</a:t>
            </a:r>
          </a:p>
          <a:p>
            <a:r>
              <a:rPr lang="en-US" dirty="0" smtClean="0"/>
              <a:t>Not advisable for competition because of the extra motors needed to steer and the design’s clumsiness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3307130"/>
            <a:ext cx="3838575" cy="28752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2" y="3307130"/>
            <a:ext cx="3833636" cy="28752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59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012" y="1676400"/>
            <a:ext cx="4703403" cy="4724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12" y="1676400"/>
            <a:ext cx="6551613" cy="49137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859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X-Drive (AURA, New Zealand)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ouble-acting pneumatic pistons to shift wheel pods between X-drive configuration and standard configuration.</a:t>
            </a:r>
          </a:p>
          <a:p>
            <a:r>
              <a:rPr lang="en-US" dirty="0" smtClean="0"/>
              <a:t>Therefore has advantages of both – the pushing strength of a tank drive and the maneuverability of a holonomic.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25" y="3581400"/>
            <a:ext cx="5085415" cy="30337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47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X-Drive (Team 2114A)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225" y="1723231"/>
            <a:ext cx="5895975" cy="4419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12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Wallbots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Chassis design varies with specific </a:t>
            </a:r>
            <a:r>
              <a:rPr lang="en-US" dirty="0" err="1" smtClean="0"/>
              <a:t>wallbot</a:t>
            </a:r>
            <a:r>
              <a:rPr lang="en-US" dirty="0" smtClean="0"/>
              <a:t> requirements.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56" y="2539901"/>
            <a:ext cx="4953000" cy="27860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674812" y="5640848"/>
            <a:ext cx="429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Team </a:t>
            </a:r>
            <a:r>
              <a:rPr lang="en-US" sz="2800" b="1" dirty="0" smtClean="0"/>
              <a:t>147A</a:t>
            </a:r>
            <a:r>
              <a:rPr lang="en-US" sz="2800" dirty="0" smtClean="0"/>
              <a:t>, VRC Sack Attack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08904" y="2539901"/>
            <a:ext cx="3760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Team </a:t>
            </a:r>
            <a:r>
              <a:rPr lang="en-US" sz="2800" b="1" dirty="0" smtClean="0"/>
              <a:t>147A</a:t>
            </a:r>
            <a:r>
              <a:rPr lang="en-US" sz="2800" dirty="0" smtClean="0"/>
              <a:t>, VRC Toss Up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062" y="3276600"/>
            <a:ext cx="4267943" cy="32009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42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Wheels Straddled between Metal Plates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all competition robots adhere to this principle: </a:t>
            </a:r>
            <a:r>
              <a:rPr lang="en-US" b="1" u="sng" dirty="0" smtClean="0"/>
              <a:t>Support motor axles on more than one point!</a:t>
            </a:r>
          </a:p>
          <a:p>
            <a:r>
              <a:rPr lang="en-US" dirty="0" smtClean="0"/>
              <a:t>Prevents motor overheat.</a:t>
            </a:r>
          </a:p>
          <a:p>
            <a:r>
              <a:rPr lang="en-US" dirty="0" smtClean="0"/>
              <a:t>Prevents wheels from falling 				               out if axle hardware loosens 				             and also protects the moving 				          parts.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205" y="2750493"/>
            <a:ext cx="5398399" cy="35923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21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Gear ratio (GR) is the ratio of the number of teeth of the output gear (the one attached to whatever a motor is driving) and the input gear (the one attached directly to the motor)</a:t>
            </a:r>
          </a:p>
          <a:p>
            <a:r>
              <a:rPr lang="en-US" dirty="0" smtClean="0"/>
              <a:t>Example: GR = 3</a:t>
            </a:r>
          </a:p>
          <a:p>
            <a:r>
              <a:rPr lang="en-US" b="1" u="sng" dirty="0" smtClean="0"/>
              <a:t>Why does this matter? </a:t>
            </a:r>
            <a:r>
              <a:rPr lang="en-US" dirty="0" smtClean="0"/>
              <a:t>There is an inverse			             relationship between driven gear speed				   and torque (roughly “ability to bear 			          load”). You cannot have both.</a:t>
            </a:r>
          </a:p>
          <a:p>
            <a:pPr lvl="1"/>
            <a:r>
              <a:rPr lang="en-US" dirty="0" smtClean="0"/>
              <a:t>Large GR: Low speed, high torque</a:t>
            </a:r>
          </a:p>
          <a:p>
            <a:pPr lvl="1"/>
            <a:r>
              <a:rPr lang="en-US" dirty="0" smtClean="0"/>
              <a:t>Small GR: High speed, low torque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3201413"/>
            <a:ext cx="35168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But what if I need both speed AND </a:t>
            </a:r>
            <a:r>
              <a:rPr lang="en-US" b="1" dirty="0" smtClean="0"/>
              <a:t>			      </a:t>
            </a:r>
            <a:r>
              <a:rPr lang="en-US" b="1" u="sng" dirty="0" smtClean="0"/>
              <a:t>torque?</a:t>
            </a:r>
            <a:r>
              <a:rPr lang="en-US" b="1" dirty="0" smtClean="0"/>
              <a:t> </a:t>
            </a:r>
            <a:r>
              <a:rPr lang="en-US" dirty="0" smtClean="0"/>
              <a:t>Add more motors to the				 same gear system</a:t>
            </a:r>
          </a:p>
          <a:p>
            <a:r>
              <a:rPr lang="en-US" dirty="0" smtClean="0"/>
              <a:t>If a low gear ratio (fast chassis, little pushing power) is desirable, the internal gears of the 393 motors may be swapped out:</a:t>
            </a:r>
          </a:p>
          <a:p>
            <a:pPr lvl="1"/>
            <a:r>
              <a:rPr lang="en-US" dirty="0" smtClean="0"/>
              <a:t>Default (high torque)		100 RPM free speed (theoretical)</a:t>
            </a:r>
          </a:p>
          <a:p>
            <a:pPr lvl="1"/>
            <a:r>
              <a:rPr lang="en-US" dirty="0" smtClean="0"/>
              <a:t>High speed gears</a:t>
            </a:r>
            <a:r>
              <a:rPr lang="en-US" dirty="0"/>
              <a:t>	</a:t>
            </a:r>
            <a:r>
              <a:rPr lang="en-US" dirty="0" smtClean="0"/>
              <a:t>	160 RPM free speed</a:t>
            </a:r>
          </a:p>
          <a:p>
            <a:pPr lvl="1"/>
            <a:r>
              <a:rPr lang="en-US" dirty="0" smtClean="0"/>
              <a:t>Turbo gears			240 RPM free speed (Not recommended, 				very low torque; will overheat easily)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455162"/>
            <a:ext cx="4000500" cy="24932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5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228600"/>
            <a:ext cx="6667500" cy="63341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294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Size- Speed Versus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wheels allow a robot to reach higher top speeds, but slow down its acceleration.</a:t>
            </a:r>
          </a:p>
          <a:p>
            <a:r>
              <a:rPr lang="en-US" dirty="0" smtClean="0"/>
              <a:t>Small wheels equal quick acceleration, but low top speed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491" y="3200400"/>
            <a:ext cx="3281283" cy="32812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329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Inch Wheel Traction Comparison</a:t>
            </a:r>
            <a:endParaRPr lang="en-US" dirty="0"/>
          </a:p>
        </p:txBody>
      </p:sp>
      <p:pic>
        <p:nvPicPr>
          <p:cNvPr id="4" name="OCll0hrBmR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399" y="1752600"/>
            <a:ext cx="826346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Motors?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how heavy your robot is and its purpose in allocating motors to drive the chassis</a:t>
            </a:r>
          </a:p>
          <a:p>
            <a:r>
              <a:rPr lang="en-US" dirty="0" smtClean="0"/>
              <a:t>For a standard non-holonomic drive,</a:t>
            </a:r>
          </a:p>
          <a:p>
            <a:pPr lvl="1"/>
            <a:r>
              <a:rPr lang="en-US" dirty="0" smtClean="0"/>
              <a:t>For a lightweight robot or a largely stationary one, two motors may suffice.</a:t>
            </a:r>
          </a:p>
          <a:p>
            <a:pPr lvl="1"/>
            <a:r>
              <a:rPr lang="en-US" dirty="0" smtClean="0"/>
              <a:t>If a robot is intended to push others (or will be involved in bot-to-bot fights over scoring objects), four or six motors are desirable.</a:t>
            </a:r>
          </a:p>
          <a:p>
            <a:pPr lvl="1"/>
            <a:r>
              <a:rPr lang="en-US" dirty="0" smtClean="0"/>
              <a:t>For general purposes, four motors are good enough.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Drive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enerally known as “tank drives” in the VRC world.</a:t>
            </a:r>
          </a:p>
          <a:p>
            <a:r>
              <a:rPr lang="en-US" dirty="0"/>
              <a:t>U</a:t>
            </a:r>
            <a:r>
              <a:rPr lang="en-US" dirty="0" smtClean="0"/>
              <a:t>sually constructed from four or six 4 inch wheels.</a:t>
            </a:r>
          </a:p>
          <a:p>
            <a:r>
              <a:rPr lang="en-US" dirty="0" smtClean="0"/>
              <a:t>To aid with turning, the “outer” wheels are generally </a:t>
            </a:r>
            <a:r>
              <a:rPr lang="en-US" dirty="0" err="1" smtClean="0"/>
              <a:t>omni</a:t>
            </a:r>
            <a:r>
              <a:rPr lang="en-US" dirty="0" smtClean="0"/>
              <a:t>-directional. If a chassis is too long and the		</a:t>
            </a:r>
            <a:r>
              <a:rPr lang="en-US" dirty="0"/>
              <a:t> </a:t>
            </a:r>
            <a:r>
              <a:rPr lang="en-US" dirty="0" smtClean="0"/>
              <a:t>         outer wheels are regular ones, the chassis                                               will have poor turning</a:t>
            </a:r>
          </a:p>
          <a:p>
            <a:r>
              <a:rPr lang="en-US" dirty="0" smtClean="0"/>
              <a:t>In this example, power is transmitted			           from motors to wheels by a chain system                                              (chain not shown)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3505200"/>
            <a:ext cx="4117816" cy="29791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936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VEX forums are an excellent resource. Teams frequently post pictures and videos of their robots in the “</a:t>
            </a:r>
            <a:r>
              <a:rPr lang="en-US" b="1" dirty="0" smtClean="0"/>
              <a:t>VEX Robot Showcase</a:t>
            </a:r>
            <a:r>
              <a:rPr lang="en-US" dirty="0" smtClean="0"/>
              <a:t>” section. Don’t be afraid to utilize ideas from the Internet.</a:t>
            </a:r>
          </a:p>
          <a:p>
            <a:r>
              <a:rPr lang="en-US" dirty="0" smtClean="0"/>
              <a:t>Ask senior robotics members for build help and advice.</a:t>
            </a:r>
          </a:p>
          <a:p>
            <a:r>
              <a:rPr lang="en-US" dirty="0" smtClean="0"/>
              <a:t>There is no right way to build. There is no wrong way to build. There are ways to build that will cause motor overheat, stripped gears, and bent metal, however.</a:t>
            </a:r>
          </a:p>
          <a:p>
            <a:r>
              <a:rPr lang="en-US" dirty="0" smtClean="0"/>
              <a:t>Above everything else, keep the purpose of your robot in mind when designing your chassis.</a:t>
            </a:r>
          </a:p>
        </p:txBody>
      </p:sp>
    </p:spTree>
    <p:extLst>
      <p:ext uri="{BB962C8B-B14F-4D97-AF65-F5344CB8AC3E}">
        <p14:creationId xmlns:p14="http://schemas.microsoft.com/office/powerpoint/2010/main" val="688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Drive: DHS Team </a:t>
            </a:r>
            <a:r>
              <a:rPr lang="en-US" b="1" dirty="0" smtClean="0"/>
              <a:t>6526D</a:t>
            </a:r>
            <a:r>
              <a:rPr lang="en-US" dirty="0" smtClean="0"/>
              <a:t> (VRC Toss 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motors driving six </a:t>
            </a:r>
            <a:r>
              <a:rPr lang="en-US" dirty="0" err="1" smtClean="0"/>
              <a:t>omni</a:t>
            </a:r>
            <a:r>
              <a:rPr lang="en-US" dirty="0" smtClean="0"/>
              <a:t>-wheels, 84 tooth gears turning 60 tooth gears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4902" y="3146930"/>
            <a:ext cx="3937000" cy="29527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93" y="2654805"/>
            <a:ext cx="5282574" cy="39456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45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Drive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Very easy to build and program</a:t>
            </a:r>
          </a:p>
          <a:p>
            <a:r>
              <a:rPr lang="en-US" dirty="0" smtClean="0"/>
              <a:t>Very adaptable (different wheel combinations, gearing, etc.)</a:t>
            </a:r>
          </a:p>
          <a:p>
            <a:r>
              <a:rPr lang="en-US" dirty="0" smtClean="0"/>
              <a:t>Usually take up little space; much space is left in the center of the robot for mechanisms.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Cannot move side-to-side.</a:t>
            </a:r>
          </a:p>
          <a:p>
            <a:r>
              <a:rPr lang="en-US" dirty="0" smtClean="0"/>
              <a:t>If only </a:t>
            </a:r>
            <a:r>
              <a:rPr lang="en-US" dirty="0" err="1" smtClean="0"/>
              <a:t>omni</a:t>
            </a:r>
            <a:r>
              <a:rPr lang="en-US" dirty="0" smtClean="0"/>
              <a:t>-wheels are used, the chassis can be pushed from the side by other robots.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Holonomic X-Drive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“Holonomic” </a:t>
            </a:r>
            <a:r>
              <a:rPr lang="en-US" dirty="0" smtClean="0"/>
              <a:t>signifies a chassis’ ability to move in any direction, including side-to-side.</a:t>
            </a:r>
          </a:p>
          <a:p>
            <a:r>
              <a:rPr lang="en-US" dirty="0" smtClean="0"/>
              <a:t>These chassis consist of four wheels arrayed 90 degrees from each other at the corners of a robot.</a:t>
            </a:r>
          </a:p>
          <a:p>
            <a:r>
              <a:rPr lang="en-US" dirty="0" smtClean="0"/>
              <a:t>Is actually faster than a regular 				            non-holonomic drive.</a:t>
            </a:r>
          </a:p>
          <a:p>
            <a:r>
              <a:rPr lang="en-US" dirty="0" smtClean="0"/>
              <a:t>The wheels must be 				         independently powered.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00" y="4305303"/>
            <a:ext cx="3007158" cy="22524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3276600"/>
            <a:ext cx="3119526" cy="33055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52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Holonomic X-Drive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Inherently faster than normal drives (vector sum)</a:t>
            </a:r>
          </a:p>
          <a:p>
            <a:r>
              <a:rPr lang="en-US" dirty="0" smtClean="0"/>
              <a:t>Can move in any direction; therefore, very maneuverable</a:t>
            </a:r>
          </a:p>
          <a:p>
            <a:r>
              <a:rPr lang="en-US" dirty="0" smtClean="0"/>
              <a:t>Push-resistant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Difficult to program and even more so to code effective autonomous routines.</a:t>
            </a:r>
          </a:p>
          <a:p>
            <a:r>
              <a:rPr lang="en-US" sz="2000" dirty="0" smtClean="0"/>
              <a:t>Because the wheels must be offset at angles, difficult to attach external gear trains to motors</a:t>
            </a:r>
          </a:p>
          <a:p>
            <a:r>
              <a:rPr lang="en-US" sz="2000" dirty="0" smtClean="0"/>
              <a:t>Somewhat fatter chassis segments than normal drives</a:t>
            </a:r>
          </a:p>
          <a:p>
            <a:r>
              <a:rPr lang="en-US" sz="2000" dirty="0" smtClean="0"/>
              <a:t>Not as powerful as normal drives (less torque due to rollers)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69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Holonomic H-Drive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simply a standard “tank drive” with additional </a:t>
            </a:r>
            <a:r>
              <a:rPr lang="en-US" dirty="0" err="1" smtClean="0"/>
              <a:t>omni</a:t>
            </a:r>
            <a:r>
              <a:rPr lang="en-US" dirty="0" smtClean="0"/>
              <a:t>-wheels installed in a middle section joining the two halves of the chassis.</a:t>
            </a:r>
          </a:p>
          <a:p>
            <a:r>
              <a:rPr lang="en-US" dirty="0" smtClean="0"/>
              <a:t>All wheels must be </a:t>
            </a:r>
            <a:r>
              <a:rPr lang="en-US" dirty="0" err="1" smtClean="0"/>
              <a:t>omni</a:t>
            </a:r>
            <a:r>
              <a:rPr lang="en-US" dirty="0" smtClean="0"/>
              <a:t>-wheels.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12" y="3276600"/>
            <a:ext cx="4267121" cy="32003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541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Holonomic H-Drive: DHS Team </a:t>
            </a:r>
            <a:r>
              <a:rPr lang="en-US" b="1" dirty="0" smtClean="0"/>
              <a:t>6526E</a:t>
            </a:r>
            <a:r>
              <a:rPr lang="en-US" dirty="0" smtClean="0"/>
              <a:t> (VRC </a:t>
            </a:r>
            <a:r>
              <a:rPr lang="en-US" dirty="0" err="1" smtClean="0"/>
              <a:t>Skyrise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33" y="1752600"/>
            <a:ext cx="83977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924</Words>
  <Application>Microsoft Office PowerPoint</Application>
  <PresentationFormat>Custom</PresentationFormat>
  <Paragraphs>114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Tech 16x9</vt:lpstr>
      <vt:lpstr>Chassis Design</vt:lpstr>
      <vt:lpstr>Common Types</vt:lpstr>
      <vt:lpstr>Standard Drive</vt:lpstr>
      <vt:lpstr>Standard Drive: DHS Team 6526D (VRC Toss Up)</vt:lpstr>
      <vt:lpstr>Standard Drive</vt:lpstr>
      <vt:lpstr>Holonomic X-Drive</vt:lpstr>
      <vt:lpstr>Holonomic X-Drive</vt:lpstr>
      <vt:lpstr>Holonomic H-Drive</vt:lpstr>
      <vt:lpstr>Holonomic H-Drive: DHS Team 6526E (VRC Skyrise)</vt:lpstr>
      <vt:lpstr>Holonomic H-Drive</vt:lpstr>
      <vt:lpstr>Mecanum Drive</vt:lpstr>
      <vt:lpstr>Mecanum Drive</vt:lpstr>
      <vt:lpstr>Less-Used Alternatives</vt:lpstr>
      <vt:lpstr>Tracked Drive</vt:lpstr>
      <vt:lpstr>Triangular Holonomic Drive (“Kiwi Drive”)</vt:lpstr>
      <vt:lpstr>Swerve Drives</vt:lpstr>
      <vt:lpstr>Legs?</vt:lpstr>
      <vt:lpstr>Notables</vt:lpstr>
      <vt:lpstr>Shifting X-Drive (AURA, New Zealand)</vt:lpstr>
      <vt:lpstr>Shifting X-Drive (Team 2114A)</vt:lpstr>
      <vt:lpstr>Wallbots</vt:lpstr>
      <vt:lpstr>Design Considerations</vt:lpstr>
      <vt:lpstr>Mount Wheels Straddled between Metal Plates</vt:lpstr>
      <vt:lpstr>Gear Ratio</vt:lpstr>
      <vt:lpstr>Gear Ratio</vt:lpstr>
      <vt:lpstr>PowerPoint Presentation</vt:lpstr>
      <vt:lpstr>Wheel Size- Speed Versus Acceleration</vt:lpstr>
      <vt:lpstr>Four Inch Wheel Traction Comparison</vt:lpstr>
      <vt:lpstr>How Many Motors?</vt:lpstr>
      <vt:lpstr>Concluding Advice</vt:lpstr>
      <vt:lpstr>END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2015-05-30T21:02:01Z</dcterms:created>
  <dcterms:modified xsi:type="dcterms:W3CDTF">2016-07-08T00:31:57Z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